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1"/>
  </p:sldMasterIdLst>
  <p:notesMasterIdLst>
    <p:notesMasterId r:id="rId23"/>
  </p:notesMasterIdLst>
  <p:sldIdLst>
    <p:sldId id="256" r:id="rId2"/>
    <p:sldId id="325" r:id="rId3"/>
    <p:sldId id="258" r:id="rId4"/>
    <p:sldId id="282" r:id="rId5"/>
    <p:sldId id="260" r:id="rId6"/>
    <p:sldId id="312" r:id="rId7"/>
    <p:sldId id="313" r:id="rId8"/>
    <p:sldId id="257" r:id="rId9"/>
    <p:sldId id="314" r:id="rId10"/>
    <p:sldId id="319" r:id="rId11"/>
    <p:sldId id="317" r:id="rId12"/>
    <p:sldId id="316" r:id="rId13"/>
    <p:sldId id="301" r:id="rId14"/>
    <p:sldId id="318" r:id="rId15"/>
    <p:sldId id="315" r:id="rId16"/>
    <p:sldId id="322" r:id="rId17"/>
    <p:sldId id="323" r:id="rId18"/>
    <p:sldId id="324" r:id="rId19"/>
    <p:sldId id="320" r:id="rId20"/>
    <p:sldId id="321" r:id="rId21"/>
    <p:sldId id="311"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33"/>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1111" autoAdjust="0"/>
  </p:normalViewPr>
  <p:slideViewPr>
    <p:cSldViewPr snapToGrid="0">
      <p:cViewPr varScale="1">
        <p:scale>
          <a:sx n="80" d="100"/>
          <a:sy n="80" d="100"/>
        </p:scale>
        <p:origin x="53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image1.jpg>
</file>

<file path=ppt/media/image10.jpeg>
</file>

<file path=ppt/media/image11.png>
</file>

<file path=ppt/media/image12.gif>
</file>

<file path=ppt/media/image13.gif>
</file>

<file path=ppt/media/image2.jpeg>
</file>

<file path=ppt/media/image3.png>
</file>

<file path=ppt/media/image4.png>
</file>

<file path=ppt/media/image5.png>
</file>

<file path=ppt/media/image6.gif>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4BEBE5-DAD6-4F39-8321-4D97921A0651}" type="datetimeFigureOut">
              <a:rPr lang="en-US" smtClean="0"/>
              <a:t>4/4/2018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652C64-EA37-4537-AFFE-D5F98312C403}" type="slidenum">
              <a:rPr lang="en-US" smtClean="0"/>
              <a:t>‹#›</a:t>
            </a:fld>
            <a:endParaRPr lang="en-US"/>
          </a:p>
        </p:txBody>
      </p:sp>
    </p:spTree>
    <p:extLst>
      <p:ext uri="{BB962C8B-B14F-4D97-AF65-F5344CB8AC3E}">
        <p14:creationId xmlns:p14="http://schemas.microsoft.com/office/powerpoint/2010/main" val="1829772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it’s none of these things, but parts of these things.</a:t>
            </a:r>
          </a:p>
        </p:txBody>
      </p:sp>
      <p:sp>
        <p:nvSpPr>
          <p:cNvPr id="4" name="Slide Number Placeholder 3"/>
          <p:cNvSpPr>
            <a:spLocks noGrp="1"/>
          </p:cNvSpPr>
          <p:nvPr>
            <p:ph type="sldNum" sz="quarter" idx="10"/>
          </p:nvPr>
        </p:nvSpPr>
        <p:spPr/>
        <p:txBody>
          <a:bodyPr/>
          <a:lstStyle/>
          <a:p>
            <a:fld id="{47652C64-EA37-4537-AFFE-D5F98312C403}" type="slidenum">
              <a:rPr lang="en-US" smtClean="0"/>
              <a:t>6</a:t>
            </a:fld>
            <a:endParaRPr lang="en-US"/>
          </a:p>
        </p:txBody>
      </p:sp>
    </p:spTree>
    <p:extLst>
      <p:ext uri="{BB962C8B-B14F-4D97-AF65-F5344CB8AC3E}">
        <p14:creationId xmlns:p14="http://schemas.microsoft.com/office/powerpoint/2010/main" val="8593320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get to this, we’ll talk about what it’s ultimately leading to.</a:t>
            </a:r>
          </a:p>
          <a:p>
            <a:endParaRPr lang="en-US" dirty="0"/>
          </a:p>
          <a:p>
            <a:r>
              <a:rPr lang="en-US" dirty="0"/>
              <a:t>HW for simulations team</a:t>
            </a:r>
          </a:p>
        </p:txBody>
      </p:sp>
      <p:sp>
        <p:nvSpPr>
          <p:cNvPr id="4" name="Slide Number Placeholder 3"/>
          <p:cNvSpPr>
            <a:spLocks noGrp="1"/>
          </p:cNvSpPr>
          <p:nvPr>
            <p:ph type="sldNum" sz="quarter" idx="10"/>
          </p:nvPr>
        </p:nvSpPr>
        <p:spPr/>
        <p:txBody>
          <a:bodyPr/>
          <a:lstStyle/>
          <a:p>
            <a:fld id="{47652C64-EA37-4537-AFFE-D5F98312C403}" type="slidenum">
              <a:rPr lang="en-US" smtClean="0"/>
              <a:t>21</a:t>
            </a:fld>
            <a:endParaRPr lang="en-US"/>
          </a:p>
        </p:txBody>
      </p:sp>
    </p:spTree>
    <p:extLst>
      <p:ext uri="{BB962C8B-B14F-4D97-AF65-F5344CB8AC3E}">
        <p14:creationId xmlns:p14="http://schemas.microsoft.com/office/powerpoint/2010/main" val="41724672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652C64-EA37-4537-AFFE-D5F98312C403}" type="slidenum">
              <a:rPr lang="en-US" smtClean="0"/>
              <a:t>9</a:t>
            </a:fld>
            <a:endParaRPr lang="en-US"/>
          </a:p>
        </p:txBody>
      </p:sp>
    </p:spTree>
    <p:extLst>
      <p:ext uri="{BB962C8B-B14F-4D97-AF65-F5344CB8AC3E}">
        <p14:creationId xmlns:p14="http://schemas.microsoft.com/office/powerpoint/2010/main" val="77334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don’t “build simulations”! You build models that capture the behavior of the system being modeled. And if the model is a program, you run the program according to an “environment” you set, that the system responds to --- this is a simulation.</a:t>
            </a:r>
          </a:p>
        </p:txBody>
      </p:sp>
      <p:sp>
        <p:nvSpPr>
          <p:cNvPr id="4" name="Slide Number Placeholder 3"/>
          <p:cNvSpPr>
            <a:spLocks noGrp="1"/>
          </p:cNvSpPr>
          <p:nvPr>
            <p:ph type="sldNum" sz="quarter" idx="10"/>
          </p:nvPr>
        </p:nvSpPr>
        <p:spPr/>
        <p:txBody>
          <a:bodyPr/>
          <a:lstStyle/>
          <a:p>
            <a:fld id="{47652C64-EA37-4537-AFFE-D5F98312C403}" type="slidenum">
              <a:rPr lang="en-US" smtClean="0"/>
              <a:t>10</a:t>
            </a:fld>
            <a:endParaRPr lang="en-US"/>
          </a:p>
        </p:txBody>
      </p:sp>
    </p:spTree>
    <p:extLst>
      <p:ext uri="{BB962C8B-B14F-4D97-AF65-F5344CB8AC3E}">
        <p14:creationId xmlns:p14="http://schemas.microsoft.com/office/powerpoint/2010/main" val="28060212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652C64-EA37-4537-AFFE-D5F98312C403}" type="slidenum">
              <a:rPr lang="en-US" smtClean="0"/>
              <a:t>11</a:t>
            </a:fld>
            <a:endParaRPr lang="en-US"/>
          </a:p>
        </p:txBody>
      </p:sp>
    </p:spTree>
    <p:extLst>
      <p:ext uri="{BB962C8B-B14F-4D97-AF65-F5344CB8AC3E}">
        <p14:creationId xmlns:p14="http://schemas.microsoft.com/office/powerpoint/2010/main" val="29825475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might be basic questions, but they are good questions to already start thinking about, as they form the basis behind what the simulations team will do and how we generate “data” that might be useful to our experiment, or making the model better.</a:t>
            </a:r>
          </a:p>
        </p:txBody>
      </p:sp>
      <p:sp>
        <p:nvSpPr>
          <p:cNvPr id="4" name="Slide Number Placeholder 3"/>
          <p:cNvSpPr>
            <a:spLocks noGrp="1"/>
          </p:cNvSpPr>
          <p:nvPr>
            <p:ph type="sldNum" sz="quarter" idx="10"/>
          </p:nvPr>
        </p:nvSpPr>
        <p:spPr/>
        <p:txBody>
          <a:bodyPr/>
          <a:lstStyle/>
          <a:p>
            <a:fld id="{47652C64-EA37-4537-AFFE-D5F98312C403}" type="slidenum">
              <a:rPr lang="en-US" smtClean="0"/>
              <a:t>12</a:t>
            </a:fld>
            <a:endParaRPr lang="en-US"/>
          </a:p>
        </p:txBody>
      </p:sp>
    </p:spTree>
    <p:extLst>
      <p:ext uri="{BB962C8B-B14F-4D97-AF65-F5344CB8AC3E}">
        <p14:creationId xmlns:p14="http://schemas.microsoft.com/office/powerpoint/2010/main" val="19509366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7:05</a:t>
            </a:r>
          </a:p>
        </p:txBody>
      </p:sp>
      <p:sp>
        <p:nvSpPr>
          <p:cNvPr id="4" name="Slide Number Placeholder 3"/>
          <p:cNvSpPr>
            <a:spLocks noGrp="1"/>
          </p:cNvSpPr>
          <p:nvPr>
            <p:ph type="sldNum" sz="quarter" idx="10"/>
          </p:nvPr>
        </p:nvSpPr>
        <p:spPr/>
        <p:txBody>
          <a:bodyPr/>
          <a:lstStyle/>
          <a:p>
            <a:fld id="{47652C64-EA37-4537-AFFE-D5F98312C403}" type="slidenum">
              <a:rPr lang="en-US" smtClean="0"/>
              <a:t>13</a:t>
            </a:fld>
            <a:endParaRPr lang="en-US"/>
          </a:p>
        </p:txBody>
      </p:sp>
    </p:spTree>
    <p:extLst>
      <p:ext uri="{BB962C8B-B14F-4D97-AF65-F5344CB8AC3E}">
        <p14:creationId xmlns:p14="http://schemas.microsoft.com/office/powerpoint/2010/main" val="31085689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activity:</a:t>
            </a:r>
          </a:p>
          <a:p>
            <a:endParaRPr lang="en-US" dirty="0"/>
          </a:p>
          <a:p>
            <a:r>
              <a:rPr lang="en-US" dirty="0"/>
              <a:t>You are tasked with simulating a fluidic device. Your PI wants you to make a microfluidic device that will work to functionalize BSA proteins with Quantum Dots. What happens afterwards is someone else’s responsibility.</a:t>
            </a:r>
          </a:p>
          <a:p>
            <a:r>
              <a:rPr lang="en-US" dirty="0"/>
              <a:t>Quantum dots are as expensive as they sound. The fluidic device needs to be medical grade, so they want to use your free labor to model this first.</a:t>
            </a:r>
          </a:p>
          <a:p>
            <a:endParaRPr lang="en-US" dirty="0"/>
          </a:p>
          <a:p>
            <a:r>
              <a:rPr lang="en-US" dirty="0"/>
              <a:t>What parameters and questions do we need to ask in order to model this correctly?</a:t>
            </a:r>
          </a:p>
          <a:p>
            <a:endParaRPr lang="en-US" dirty="0"/>
          </a:p>
        </p:txBody>
      </p:sp>
      <p:sp>
        <p:nvSpPr>
          <p:cNvPr id="4" name="Slide Number Placeholder 3"/>
          <p:cNvSpPr>
            <a:spLocks noGrp="1"/>
          </p:cNvSpPr>
          <p:nvPr>
            <p:ph type="sldNum" sz="quarter" idx="10"/>
          </p:nvPr>
        </p:nvSpPr>
        <p:spPr/>
        <p:txBody>
          <a:bodyPr/>
          <a:lstStyle/>
          <a:p>
            <a:fld id="{47652C64-EA37-4537-AFFE-D5F98312C403}" type="slidenum">
              <a:rPr lang="en-US" smtClean="0"/>
              <a:t>14</a:t>
            </a:fld>
            <a:endParaRPr lang="en-US"/>
          </a:p>
        </p:txBody>
      </p:sp>
    </p:spTree>
    <p:extLst>
      <p:ext uri="{BB962C8B-B14F-4D97-AF65-F5344CB8AC3E}">
        <p14:creationId xmlns:p14="http://schemas.microsoft.com/office/powerpoint/2010/main" val="20895557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Oncogene example</a:t>
            </a:r>
          </a:p>
        </p:txBody>
      </p:sp>
      <p:sp>
        <p:nvSpPr>
          <p:cNvPr id="4" name="Slide Number Placeholder 3"/>
          <p:cNvSpPr>
            <a:spLocks noGrp="1"/>
          </p:cNvSpPr>
          <p:nvPr>
            <p:ph type="sldNum" sz="quarter" idx="10"/>
          </p:nvPr>
        </p:nvSpPr>
        <p:spPr/>
        <p:txBody>
          <a:bodyPr/>
          <a:lstStyle/>
          <a:p>
            <a:fld id="{47652C64-EA37-4537-AFFE-D5F98312C403}" type="slidenum">
              <a:rPr lang="en-US" smtClean="0"/>
              <a:t>16</a:t>
            </a:fld>
            <a:endParaRPr lang="en-US"/>
          </a:p>
        </p:txBody>
      </p:sp>
    </p:spTree>
    <p:extLst>
      <p:ext uri="{BB962C8B-B14F-4D97-AF65-F5344CB8AC3E}">
        <p14:creationId xmlns:p14="http://schemas.microsoft.com/office/powerpoint/2010/main" val="15166991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slide to add what </a:t>
            </a:r>
            <a:r>
              <a:rPr lang="en-US" dirty="0" err="1"/>
              <a:t>ppl</a:t>
            </a:r>
            <a:r>
              <a:rPr lang="en-US" dirty="0"/>
              <a:t> came up with</a:t>
            </a:r>
          </a:p>
        </p:txBody>
      </p:sp>
      <p:sp>
        <p:nvSpPr>
          <p:cNvPr id="4" name="Slide Number Placeholder 3"/>
          <p:cNvSpPr>
            <a:spLocks noGrp="1"/>
          </p:cNvSpPr>
          <p:nvPr>
            <p:ph type="sldNum" sz="quarter" idx="10"/>
          </p:nvPr>
        </p:nvSpPr>
        <p:spPr/>
        <p:txBody>
          <a:bodyPr/>
          <a:lstStyle/>
          <a:p>
            <a:fld id="{47652C64-EA37-4537-AFFE-D5F98312C403}" type="slidenum">
              <a:rPr lang="en-US" smtClean="0"/>
              <a:t>20</a:t>
            </a:fld>
            <a:endParaRPr lang="en-US"/>
          </a:p>
        </p:txBody>
      </p:sp>
    </p:spTree>
    <p:extLst>
      <p:ext uri="{BB962C8B-B14F-4D97-AF65-F5344CB8AC3E}">
        <p14:creationId xmlns:p14="http://schemas.microsoft.com/office/powerpoint/2010/main" val="35156295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B2D6E-F638-4D77-BB5F-5E224D1A6E74}"/>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33F71C97-3F48-4551-B510-B62B62DF768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C562B1-EB1C-45DA-B546-B52953021357}"/>
              </a:ext>
            </a:extLst>
          </p:cNvPr>
          <p:cNvSpPr>
            <a:spLocks noGrp="1"/>
          </p:cNvSpPr>
          <p:nvPr>
            <p:ph type="dt" sz="half" idx="10"/>
          </p:nvPr>
        </p:nvSpPr>
        <p:spPr/>
        <p:txBody>
          <a:bodyPr/>
          <a:lstStyle/>
          <a:p>
            <a:fld id="{239A8F0F-427B-41B4-A882-AA14A0B08E83}" type="datetime1">
              <a:rPr lang="en-US" smtClean="0"/>
              <a:t>4/4/2018</a:t>
            </a:fld>
            <a:endParaRPr lang="en-US" dirty="0"/>
          </a:p>
        </p:txBody>
      </p:sp>
      <p:sp>
        <p:nvSpPr>
          <p:cNvPr id="5" name="Footer Placeholder 4">
            <a:extLst>
              <a:ext uri="{FF2B5EF4-FFF2-40B4-BE49-F238E27FC236}">
                <a16:creationId xmlns:a16="http://schemas.microsoft.com/office/drawing/2014/main" id="{9FE0A7FB-C4C2-4811-8653-1712751D65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2D63A9E-BCAC-4FAD-A25C-AF12F333FF76}"/>
              </a:ext>
            </a:extLst>
          </p:cNvPr>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35664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ACA51-3282-4DAD-9171-9705160C793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45E2079-82D8-4AE7-B145-C6350161CCC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B45142-07E7-4896-A667-F059A44C1B98}"/>
              </a:ext>
            </a:extLst>
          </p:cNvPr>
          <p:cNvSpPr>
            <a:spLocks noGrp="1"/>
          </p:cNvSpPr>
          <p:nvPr>
            <p:ph type="dt" sz="half" idx="10"/>
          </p:nvPr>
        </p:nvSpPr>
        <p:spPr/>
        <p:txBody>
          <a:bodyPr/>
          <a:lstStyle/>
          <a:p>
            <a:fld id="{F2E251C1-79FF-46DE-95B4-A43077CF77A3}" type="datetime1">
              <a:rPr lang="en-US" smtClean="0"/>
              <a:t>4/4/2018</a:t>
            </a:fld>
            <a:endParaRPr lang="en-US" dirty="0"/>
          </a:p>
        </p:txBody>
      </p:sp>
      <p:sp>
        <p:nvSpPr>
          <p:cNvPr id="5" name="Footer Placeholder 4">
            <a:extLst>
              <a:ext uri="{FF2B5EF4-FFF2-40B4-BE49-F238E27FC236}">
                <a16:creationId xmlns:a16="http://schemas.microsoft.com/office/drawing/2014/main" id="{FCD5AF75-D3D5-489E-AF63-612958A7556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6AF9D5-996A-4EA8-82BD-EF5FE2228303}"/>
              </a:ext>
            </a:extLst>
          </p:cNvPr>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2945372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3C8E626-94B2-4E32-A690-BADA2972405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83066AC-3E69-4BF5-9E90-07363B948CE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86962B-9B8A-4A3B-8A09-904183837682}"/>
              </a:ext>
            </a:extLst>
          </p:cNvPr>
          <p:cNvSpPr>
            <a:spLocks noGrp="1"/>
          </p:cNvSpPr>
          <p:nvPr>
            <p:ph type="dt" sz="half" idx="10"/>
          </p:nvPr>
        </p:nvSpPr>
        <p:spPr/>
        <p:txBody>
          <a:bodyPr/>
          <a:lstStyle/>
          <a:p>
            <a:fld id="{F3E79167-9BD4-43B5-BF8F-D2311E7AB001}" type="datetime1">
              <a:rPr lang="en-US" smtClean="0"/>
              <a:t>4/4/2018</a:t>
            </a:fld>
            <a:endParaRPr lang="en-US" dirty="0"/>
          </a:p>
        </p:txBody>
      </p:sp>
      <p:sp>
        <p:nvSpPr>
          <p:cNvPr id="5" name="Footer Placeholder 4">
            <a:extLst>
              <a:ext uri="{FF2B5EF4-FFF2-40B4-BE49-F238E27FC236}">
                <a16:creationId xmlns:a16="http://schemas.microsoft.com/office/drawing/2014/main" id="{698685F6-2AF5-4E9C-B42B-D8256E5B8C2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F7515D5-47B7-4E35-A671-FFE048471901}"/>
              </a:ext>
            </a:extLst>
          </p:cNvPr>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9626498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E3265-5EF3-4E7D-9474-AB9047A5195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CC3B4A-A0E8-4BCE-8596-A9785C5E2343}"/>
              </a:ext>
            </a:extLst>
          </p:cNvPr>
          <p:cNvSpPr>
            <a:spLocks noGrp="1"/>
          </p:cNvSpPr>
          <p:nvPr>
            <p:ph idx="1"/>
          </p:nvPr>
        </p:nvSpPr>
        <p:spPr/>
        <p:txBody>
          <a:bodyPr/>
          <a:lstStyle>
            <a:lvl1pPr>
              <a:lnSpc>
                <a:spcPct val="150000"/>
              </a:lnSpc>
              <a:defRPr>
                <a:latin typeface="Arial" panose="020B0604020202020204" pitchFamily="34" charset="0"/>
                <a:cs typeface="Arial" panose="020B0604020202020204" pitchFamily="34" charset="0"/>
              </a:defRPr>
            </a:lvl1pPr>
            <a:lvl2pPr>
              <a:lnSpc>
                <a:spcPct val="150000"/>
              </a:lnSpc>
              <a:defRPr>
                <a:latin typeface="Arial" panose="020B0604020202020204" pitchFamily="34" charset="0"/>
                <a:cs typeface="Arial" panose="020B0604020202020204" pitchFamily="34" charset="0"/>
              </a:defRPr>
            </a:lvl2pPr>
            <a:lvl3pPr>
              <a:lnSpc>
                <a:spcPct val="150000"/>
              </a:lnSpc>
              <a:defRPr>
                <a:latin typeface="Arial" panose="020B0604020202020204" pitchFamily="34" charset="0"/>
                <a:cs typeface="Arial" panose="020B0604020202020204" pitchFamily="34" charset="0"/>
              </a:defRPr>
            </a:lvl3pPr>
            <a:lvl4pPr>
              <a:lnSpc>
                <a:spcPct val="150000"/>
              </a:lnSpc>
              <a:defRPr>
                <a:latin typeface="Arial" panose="020B0604020202020204" pitchFamily="34" charset="0"/>
                <a:cs typeface="Arial" panose="020B0604020202020204" pitchFamily="34" charset="0"/>
              </a:defRPr>
            </a:lvl4pPr>
            <a:lvl5pPr>
              <a:lnSpc>
                <a:spcPct val="150000"/>
              </a:lnSpc>
              <a:defRPr>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9C49743-FF32-49F3-966F-6A9DEADD9A8E}"/>
              </a:ext>
            </a:extLst>
          </p:cNvPr>
          <p:cNvSpPr>
            <a:spLocks noGrp="1"/>
          </p:cNvSpPr>
          <p:nvPr>
            <p:ph type="dt" sz="half" idx="10"/>
          </p:nvPr>
        </p:nvSpPr>
        <p:spPr/>
        <p:txBody>
          <a:bodyPr/>
          <a:lstStyle/>
          <a:p>
            <a:fld id="{977768EA-5460-4E15-9645-02CC5C27D23A}" type="datetime1">
              <a:rPr lang="en-US" smtClean="0"/>
              <a:t>4/4/2018</a:t>
            </a:fld>
            <a:endParaRPr lang="en-US" dirty="0"/>
          </a:p>
        </p:txBody>
      </p:sp>
      <p:sp>
        <p:nvSpPr>
          <p:cNvPr id="5" name="Footer Placeholder 4">
            <a:extLst>
              <a:ext uri="{FF2B5EF4-FFF2-40B4-BE49-F238E27FC236}">
                <a16:creationId xmlns:a16="http://schemas.microsoft.com/office/drawing/2014/main" id="{0426AB12-8C74-4A50-AA73-5647C37CDAD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0F60994-D223-4245-983F-94788B187FE6}"/>
              </a:ext>
            </a:extLst>
          </p:cNvPr>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4031176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150ED-CF37-4625-BF6D-19A3140FFA1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946BB1-1A9D-4AA8-BF8C-07D1F1D23BF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0656DFD-1DD3-480E-9AE9-95A6C523A634}"/>
              </a:ext>
            </a:extLst>
          </p:cNvPr>
          <p:cNvSpPr>
            <a:spLocks noGrp="1"/>
          </p:cNvSpPr>
          <p:nvPr>
            <p:ph type="dt" sz="half" idx="10"/>
          </p:nvPr>
        </p:nvSpPr>
        <p:spPr/>
        <p:txBody>
          <a:bodyPr/>
          <a:lstStyle/>
          <a:p>
            <a:fld id="{3879999C-2E49-4D9E-9FB4-77359BBA107D}" type="datetime1">
              <a:rPr lang="en-US" smtClean="0"/>
              <a:t>4/4/2018</a:t>
            </a:fld>
            <a:endParaRPr lang="en-US" dirty="0"/>
          </a:p>
        </p:txBody>
      </p:sp>
      <p:sp>
        <p:nvSpPr>
          <p:cNvPr id="5" name="Footer Placeholder 4">
            <a:extLst>
              <a:ext uri="{FF2B5EF4-FFF2-40B4-BE49-F238E27FC236}">
                <a16:creationId xmlns:a16="http://schemas.microsoft.com/office/drawing/2014/main" id="{8295DF70-2FA4-4F2B-AFB6-F693B54C121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13AF409-5896-4BA7-BCC2-39F446412349}"/>
              </a:ext>
            </a:extLst>
          </p:cNvPr>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7174992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7F4F0-A243-42D9-953B-889BC45CE86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C16C370-ACD4-492B-92DE-9175715BD9C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562AD21-27EC-49A8-9090-F8047D67451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67F9A5B-A5B6-416D-97AB-7981CE9FD211}"/>
              </a:ext>
            </a:extLst>
          </p:cNvPr>
          <p:cNvSpPr>
            <a:spLocks noGrp="1"/>
          </p:cNvSpPr>
          <p:nvPr>
            <p:ph type="dt" sz="half" idx="10"/>
          </p:nvPr>
        </p:nvSpPr>
        <p:spPr/>
        <p:txBody>
          <a:bodyPr/>
          <a:lstStyle/>
          <a:p>
            <a:fld id="{96673070-B6A9-432D-958E-3FA7310C2D85}" type="datetime1">
              <a:rPr lang="en-US" smtClean="0"/>
              <a:t>4/4/2018</a:t>
            </a:fld>
            <a:endParaRPr lang="en-US" dirty="0"/>
          </a:p>
        </p:txBody>
      </p:sp>
      <p:sp>
        <p:nvSpPr>
          <p:cNvPr id="6" name="Footer Placeholder 5">
            <a:extLst>
              <a:ext uri="{FF2B5EF4-FFF2-40B4-BE49-F238E27FC236}">
                <a16:creationId xmlns:a16="http://schemas.microsoft.com/office/drawing/2014/main" id="{0C591589-5E6A-477B-826C-5AEAB44CD78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9CCE4BE-A6DD-4497-A124-C87E2F33D032}"/>
              </a:ext>
            </a:extLst>
          </p:cNvPr>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41168376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BDC3A-2557-4C3F-A120-831724DC014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B300CD2-7A8E-4689-9004-18DC611CB7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0BF0EF7-EBA6-49E5-B562-9E9C784B192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5C64ED-81F1-49E9-9F52-920B3E852EE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3B45B83-F496-434B-9F3E-2DFDFBBA3AB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7E4E815-B7D1-416B-9D4D-F7EEF48A1ECE}"/>
              </a:ext>
            </a:extLst>
          </p:cNvPr>
          <p:cNvSpPr>
            <a:spLocks noGrp="1"/>
          </p:cNvSpPr>
          <p:nvPr>
            <p:ph type="dt" sz="half" idx="10"/>
          </p:nvPr>
        </p:nvSpPr>
        <p:spPr/>
        <p:txBody>
          <a:bodyPr/>
          <a:lstStyle/>
          <a:p>
            <a:fld id="{0D694D0B-B5BD-42C1-8DE9-BDC1AB4EEBBD}" type="datetime1">
              <a:rPr lang="en-US" smtClean="0"/>
              <a:t>4/4/2018</a:t>
            </a:fld>
            <a:endParaRPr lang="en-US" dirty="0"/>
          </a:p>
        </p:txBody>
      </p:sp>
      <p:sp>
        <p:nvSpPr>
          <p:cNvPr id="8" name="Footer Placeholder 7">
            <a:extLst>
              <a:ext uri="{FF2B5EF4-FFF2-40B4-BE49-F238E27FC236}">
                <a16:creationId xmlns:a16="http://schemas.microsoft.com/office/drawing/2014/main" id="{1ACD24AB-4C03-4090-BE2C-79448E896DF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F34468F-C20B-40AB-93C3-4F9D68B35913}"/>
              </a:ext>
            </a:extLst>
          </p:cNvPr>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8645396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41539-322F-414D-A0EF-C9C616141FC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6D49222-6294-4EAA-A857-B4055A762186}"/>
              </a:ext>
            </a:extLst>
          </p:cNvPr>
          <p:cNvSpPr>
            <a:spLocks noGrp="1"/>
          </p:cNvSpPr>
          <p:nvPr>
            <p:ph type="dt" sz="half" idx="10"/>
          </p:nvPr>
        </p:nvSpPr>
        <p:spPr/>
        <p:txBody>
          <a:bodyPr/>
          <a:lstStyle/>
          <a:p>
            <a:fld id="{E689F4E8-9C32-4098-AE40-706211A114A7}" type="datetime1">
              <a:rPr lang="en-US" smtClean="0"/>
              <a:t>4/4/2018</a:t>
            </a:fld>
            <a:endParaRPr lang="en-US" dirty="0"/>
          </a:p>
        </p:txBody>
      </p:sp>
      <p:sp>
        <p:nvSpPr>
          <p:cNvPr id="4" name="Footer Placeholder 3">
            <a:extLst>
              <a:ext uri="{FF2B5EF4-FFF2-40B4-BE49-F238E27FC236}">
                <a16:creationId xmlns:a16="http://schemas.microsoft.com/office/drawing/2014/main" id="{C8F53187-035F-47BC-9EC4-44ECABF5E88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87FCF60-052F-4B0C-B01B-9B22A7F7AEFC}"/>
              </a:ext>
            </a:extLst>
          </p:cNvPr>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209101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A24818-2738-4787-887B-B38B24447391}"/>
              </a:ext>
            </a:extLst>
          </p:cNvPr>
          <p:cNvSpPr>
            <a:spLocks noGrp="1"/>
          </p:cNvSpPr>
          <p:nvPr>
            <p:ph type="dt" sz="half" idx="10"/>
          </p:nvPr>
        </p:nvSpPr>
        <p:spPr/>
        <p:txBody>
          <a:bodyPr/>
          <a:lstStyle/>
          <a:p>
            <a:fld id="{89551597-C2D4-420F-AABA-7A27C09E5CC6}" type="datetime1">
              <a:rPr lang="en-US" smtClean="0"/>
              <a:t>4/4/2018</a:t>
            </a:fld>
            <a:endParaRPr lang="en-US" dirty="0"/>
          </a:p>
        </p:txBody>
      </p:sp>
      <p:sp>
        <p:nvSpPr>
          <p:cNvPr id="3" name="Footer Placeholder 2">
            <a:extLst>
              <a:ext uri="{FF2B5EF4-FFF2-40B4-BE49-F238E27FC236}">
                <a16:creationId xmlns:a16="http://schemas.microsoft.com/office/drawing/2014/main" id="{FB529D16-BF19-4D9B-9618-314ECB27FAA0}"/>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DA58F2B1-A6ED-4C30-8A42-8FECD35C4E6E}"/>
              </a:ext>
            </a:extLst>
          </p:cNvPr>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4916349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B2BF3A-3563-4E40-B69A-1991BAEB8E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DF6EB37-29AE-4B03-8A6D-B0996DD18DF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4AA3348-72AA-4EC8-8135-1C7A931B88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AF39FC6-D309-4A45-B823-12F469E2A122}"/>
              </a:ext>
            </a:extLst>
          </p:cNvPr>
          <p:cNvSpPr>
            <a:spLocks noGrp="1"/>
          </p:cNvSpPr>
          <p:nvPr>
            <p:ph type="dt" sz="half" idx="10"/>
          </p:nvPr>
        </p:nvSpPr>
        <p:spPr/>
        <p:txBody>
          <a:bodyPr/>
          <a:lstStyle/>
          <a:p>
            <a:fld id="{4C3AB30B-065E-4E5A-9AE4-AEE2A8570AED}" type="datetime1">
              <a:rPr lang="en-US" smtClean="0"/>
              <a:t>4/4/2018</a:t>
            </a:fld>
            <a:endParaRPr lang="en-US" dirty="0"/>
          </a:p>
        </p:txBody>
      </p:sp>
      <p:sp>
        <p:nvSpPr>
          <p:cNvPr id="6" name="Footer Placeholder 5">
            <a:extLst>
              <a:ext uri="{FF2B5EF4-FFF2-40B4-BE49-F238E27FC236}">
                <a16:creationId xmlns:a16="http://schemas.microsoft.com/office/drawing/2014/main" id="{F8D559C5-5FFB-46EE-B98A-E01D5B1D484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8972174-3EBC-407A-9642-3383BA3C32A4}"/>
              </a:ext>
            </a:extLst>
          </p:cNvPr>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41743755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E7DF5-0044-43FD-97DB-6846FA9235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0579512-8B2A-4D45-B5C4-46CDDA4E900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633D4A7-1134-4F2B-9121-53F6EAA6EB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8D99DF6-8A78-483E-97FA-38EAD1FF36D0}"/>
              </a:ext>
            </a:extLst>
          </p:cNvPr>
          <p:cNvSpPr>
            <a:spLocks noGrp="1"/>
          </p:cNvSpPr>
          <p:nvPr>
            <p:ph type="dt" sz="half" idx="10"/>
          </p:nvPr>
        </p:nvSpPr>
        <p:spPr/>
        <p:txBody>
          <a:bodyPr/>
          <a:lstStyle/>
          <a:p>
            <a:fld id="{CAED1242-6032-42B1-A8A0-A3D7C32D254D}" type="datetime1">
              <a:rPr lang="en-US" smtClean="0"/>
              <a:t>4/4/2018</a:t>
            </a:fld>
            <a:endParaRPr lang="en-US" dirty="0"/>
          </a:p>
        </p:txBody>
      </p:sp>
      <p:sp>
        <p:nvSpPr>
          <p:cNvPr id="6" name="Footer Placeholder 5">
            <a:extLst>
              <a:ext uri="{FF2B5EF4-FFF2-40B4-BE49-F238E27FC236}">
                <a16:creationId xmlns:a16="http://schemas.microsoft.com/office/drawing/2014/main" id="{95C5617A-80F5-48A3-AB40-BB0F3446904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D4201AB-93FB-4522-8693-67B2C7DD4B74}"/>
              </a:ext>
            </a:extLst>
          </p:cNvPr>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5871931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794945-57FA-4F0F-AF61-70E6B66C5F9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4651AD0E-556D-417A-BA15-097BB111FB4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A7D190-BD96-4FFF-B31E-DA97C20BF4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8E0C05-F2C2-4EB9-BE0D-53E01F62D8A1}" type="datetime1">
              <a:rPr lang="en-US" smtClean="0"/>
              <a:t>4/4/2018</a:t>
            </a:fld>
            <a:endParaRPr lang="en-US" dirty="0"/>
          </a:p>
        </p:txBody>
      </p:sp>
      <p:sp>
        <p:nvSpPr>
          <p:cNvPr id="5" name="Footer Placeholder 4">
            <a:extLst>
              <a:ext uri="{FF2B5EF4-FFF2-40B4-BE49-F238E27FC236}">
                <a16:creationId xmlns:a16="http://schemas.microsoft.com/office/drawing/2014/main" id="{BD0E5040-415A-4E70-B525-CB36C00C24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94FA02FE-4912-4E1B-86F8-40A8D870B8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E57DC2-970A-4B3E-BB1C-7A09969E49DF}" type="slidenum">
              <a:rPr lang="en-US" smtClean="0"/>
              <a:pPr/>
              <a:t>‹#›</a:t>
            </a:fld>
            <a:endParaRPr lang="en-US" dirty="0"/>
          </a:p>
        </p:txBody>
      </p:sp>
      <p:sp>
        <p:nvSpPr>
          <p:cNvPr id="7" name="Rectangle 6">
            <a:extLst>
              <a:ext uri="{FF2B5EF4-FFF2-40B4-BE49-F238E27FC236}">
                <a16:creationId xmlns:a16="http://schemas.microsoft.com/office/drawing/2014/main" id="{1BE9A98C-3152-4FF0-B746-CA5C5C1E6CE5}"/>
              </a:ext>
            </a:extLst>
          </p:cNvPr>
          <p:cNvSpPr/>
          <p:nvPr userDrawn="1"/>
        </p:nvSpPr>
        <p:spPr>
          <a:xfrm>
            <a:off x="-1" y="1"/>
            <a:ext cx="12192001" cy="365124"/>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847E093A-51C1-44D8-A955-F04FC4BC343F}"/>
              </a:ext>
            </a:extLst>
          </p:cNvPr>
          <p:cNvSpPr txBox="1"/>
          <p:nvPr userDrawn="1"/>
        </p:nvSpPr>
        <p:spPr>
          <a:xfrm>
            <a:off x="4038600" y="0"/>
            <a:ext cx="4114800" cy="369332"/>
          </a:xfrm>
          <a:prstGeom prst="rect">
            <a:avLst/>
          </a:prstGeom>
          <a:noFill/>
        </p:spPr>
        <p:txBody>
          <a:bodyPr wrap="square" rtlCol="0">
            <a:spAutoFit/>
          </a:bodyPr>
          <a:lstStyle/>
          <a:p>
            <a:pPr algn="ctr"/>
            <a:r>
              <a:rPr lang="en-US" dirty="0">
                <a:solidFill>
                  <a:schemeClr val="bg1"/>
                </a:solidFill>
                <a:latin typeface="Times New Roman" panose="02020603050405020304" pitchFamily="18" charset="0"/>
                <a:cs typeface="Times New Roman" panose="02020603050405020304" pitchFamily="18" charset="0"/>
              </a:rPr>
              <a:t>Intro to Simulations</a:t>
            </a:r>
          </a:p>
        </p:txBody>
      </p:sp>
      <p:sp>
        <p:nvSpPr>
          <p:cNvPr id="9" name="TextBox 8">
            <a:extLst>
              <a:ext uri="{FF2B5EF4-FFF2-40B4-BE49-F238E27FC236}">
                <a16:creationId xmlns:a16="http://schemas.microsoft.com/office/drawing/2014/main" id="{5FD0B5B7-97D9-4446-823D-258ECC63D0F1}"/>
              </a:ext>
            </a:extLst>
          </p:cNvPr>
          <p:cNvSpPr txBox="1"/>
          <p:nvPr userDrawn="1"/>
        </p:nvSpPr>
        <p:spPr>
          <a:xfrm>
            <a:off x="9982201" y="-8414"/>
            <a:ext cx="2209800" cy="369332"/>
          </a:xfrm>
          <a:prstGeom prst="rect">
            <a:avLst/>
          </a:prstGeom>
          <a:noFill/>
        </p:spPr>
        <p:txBody>
          <a:bodyPr wrap="square" rtlCol="0">
            <a:spAutoFit/>
          </a:bodyPr>
          <a:lstStyle/>
          <a:p>
            <a:pPr algn="ctr"/>
            <a:r>
              <a:rPr lang="en-US" dirty="0">
                <a:solidFill>
                  <a:schemeClr val="bg1"/>
                </a:solidFill>
                <a:latin typeface="Times New Roman" panose="02020603050405020304" pitchFamily="18" charset="0"/>
                <a:cs typeface="Times New Roman" panose="02020603050405020304" pitchFamily="18" charset="0"/>
              </a:rPr>
              <a:t>SPR 18</a:t>
            </a:r>
          </a:p>
        </p:txBody>
      </p:sp>
      <p:sp>
        <p:nvSpPr>
          <p:cNvPr id="10" name="TextBox 9">
            <a:extLst>
              <a:ext uri="{FF2B5EF4-FFF2-40B4-BE49-F238E27FC236}">
                <a16:creationId xmlns:a16="http://schemas.microsoft.com/office/drawing/2014/main" id="{96859006-0B8C-4F17-B190-DAD406D44347}"/>
              </a:ext>
            </a:extLst>
          </p:cNvPr>
          <p:cNvSpPr txBox="1"/>
          <p:nvPr userDrawn="1"/>
        </p:nvSpPr>
        <p:spPr>
          <a:xfrm>
            <a:off x="-48735" y="0"/>
            <a:ext cx="2258534" cy="369332"/>
          </a:xfrm>
          <a:prstGeom prst="rect">
            <a:avLst/>
          </a:prstGeom>
          <a:noFill/>
        </p:spPr>
        <p:txBody>
          <a:bodyPr wrap="square" rtlCol="0">
            <a:spAutoFit/>
          </a:bodyPr>
          <a:lstStyle/>
          <a:p>
            <a:pPr algn="ctr"/>
            <a:r>
              <a:rPr lang="en-US" dirty="0">
                <a:solidFill>
                  <a:schemeClr val="bg1"/>
                </a:solidFill>
                <a:latin typeface="Times New Roman" panose="02020603050405020304" pitchFamily="18" charset="0"/>
                <a:cs typeface="Times New Roman" panose="02020603050405020304" pitchFamily="18" charset="0"/>
              </a:rPr>
              <a:t>ENGR 297: iGEM</a:t>
            </a:r>
          </a:p>
        </p:txBody>
      </p:sp>
    </p:spTree>
    <p:extLst>
      <p:ext uri="{BB962C8B-B14F-4D97-AF65-F5344CB8AC3E}">
        <p14:creationId xmlns:p14="http://schemas.microsoft.com/office/powerpoint/2010/main" val="26351565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Times New Roman" panose="02020603050405020304" pitchFamily="18" charset="0"/>
          <a:ea typeface="+mj-ea"/>
          <a:cs typeface="Times New Roman" panose="02020603050405020304" pitchFamily="18"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hyperlink" Target="https://creativecommons.org/licenses/by-nc-sa/4.0/" TargetMode="External"/><Relationship Id="rId4" Type="http://schemas.openxmlformats.org/officeDocument/2006/relationships/hyperlink" Target="http://katfrog.wegrok.net/2012/11/happy-5th-birthday-android.html"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3.gif"/><Relationship Id="rId5" Type="http://schemas.openxmlformats.org/officeDocument/2006/relationships/image" Target="../media/image10.jpeg"/><Relationship Id="rId4" Type="http://schemas.openxmlformats.org/officeDocument/2006/relationships/image" Target="../media/image12.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www.electrorincon.com/facebook-poke-envia-mensajes-auto-destructibles-desde-el-movil/2012-12" TargetMode="External"/><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8E5AB-88CA-4C4F-ABC6-A1F4AA37E8C6}"/>
              </a:ext>
            </a:extLst>
          </p:cNvPr>
          <p:cNvSpPr>
            <a:spLocks noGrp="1"/>
          </p:cNvSpPr>
          <p:nvPr>
            <p:ph type="ctrTitle"/>
          </p:nvPr>
        </p:nvSpPr>
        <p:spPr/>
        <p:txBody>
          <a:bodyPr/>
          <a:lstStyle/>
          <a:p>
            <a:r>
              <a:rPr lang="en-US" dirty="0"/>
              <a:t>Intro to Simulations</a:t>
            </a:r>
          </a:p>
        </p:txBody>
      </p:sp>
      <p:sp>
        <p:nvSpPr>
          <p:cNvPr id="3" name="Subtitle 2">
            <a:extLst>
              <a:ext uri="{FF2B5EF4-FFF2-40B4-BE49-F238E27FC236}">
                <a16:creationId xmlns:a16="http://schemas.microsoft.com/office/drawing/2014/main" id="{A113CD2A-B912-45DC-BB06-9A4A4A5E410D}"/>
              </a:ext>
            </a:extLst>
          </p:cNvPr>
          <p:cNvSpPr>
            <a:spLocks noGrp="1"/>
          </p:cNvSpPr>
          <p:nvPr>
            <p:ph type="subTitle" idx="1"/>
          </p:nvPr>
        </p:nvSpPr>
        <p:spPr/>
        <p:txBody>
          <a:bodyPr/>
          <a:lstStyle/>
          <a:p>
            <a:r>
              <a:rPr lang="en-US" dirty="0"/>
              <a:t>Yoshi Goto</a:t>
            </a:r>
            <a:br>
              <a:rPr lang="en-US"/>
            </a:br>
            <a:r>
              <a:rPr lang="en-US"/>
              <a:t>Apr 5 2018</a:t>
            </a:r>
            <a:endParaRPr lang="en-US" dirty="0"/>
          </a:p>
        </p:txBody>
      </p:sp>
    </p:spTree>
    <p:extLst>
      <p:ext uri="{BB962C8B-B14F-4D97-AF65-F5344CB8AC3E}">
        <p14:creationId xmlns:p14="http://schemas.microsoft.com/office/powerpoint/2010/main" val="16668127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 screen&#10;&#10;Description generated with very high confidence">
            <a:extLst>
              <a:ext uri="{FF2B5EF4-FFF2-40B4-BE49-F238E27FC236}">
                <a16:creationId xmlns:a16="http://schemas.microsoft.com/office/drawing/2014/main" id="{650E13C5-DD48-4801-A592-FCC987713718}"/>
              </a:ext>
            </a:extLst>
          </p:cNvPr>
          <p:cNvPicPr>
            <a:picLocks noChangeAspect="1"/>
          </p:cNvPicPr>
          <p:nvPr/>
        </p:nvPicPr>
        <p:blipFill>
          <a:blip r:embed="rId3"/>
          <a:stretch>
            <a:fillRect/>
          </a:stretch>
        </p:blipFill>
        <p:spPr>
          <a:xfrm>
            <a:off x="2761568" y="412594"/>
            <a:ext cx="6668865" cy="6445405"/>
          </a:xfrm>
          <a:prstGeom prst="rect">
            <a:avLst/>
          </a:prstGeom>
        </p:spPr>
      </p:pic>
      <p:grpSp>
        <p:nvGrpSpPr>
          <p:cNvPr id="18" name="Group 17">
            <a:extLst>
              <a:ext uri="{FF2B5EF4-FFF2-40B4-BE49-F238E27FC236}">
                <a16:creationId xmlns:a16="http://schemas.microsoft.com/office/drawing/2014/main" id="{BF55CE3C-EDCD-4AD2-890B-B92083311E85}"/>
              </a:ext>
            </a:extLst>
          </p:cNvPr>
          <p:cNvGrpSpPr/>
          <p:nvPr/>
        </p:nvGrpSpPr>
        <p:grpSpPr>
          <a:xfrm>
            <a:off x="562706" y="542611"/>
            <a:ext cx="10721593" cy="6139543"/>
            <a:chOff x="562706" y="542611"/>
            <a:chExt cx="10721593" cy="6139543"/>
          </a:xfrm>
        </p:grpSpPr>
        <p:sp>
          <p:nvSpPr>
            <p:cNvPr id="8" name="Freeform: Shape 7">
              <a:extLst>
                <a:ext uri="{FF2B5EF4-FFF2-40B4-BE49-F238E27FC236}">
                  <a16:creationId xmlns:a16="http://schemas.microsoft.com/office/drawing/2014/main" id="{4A535B2C-D24A-4E8F-9166-81CBB3BE90B9}"/>
                </a:ext>
              </a:extLst>
            </p:cNvPr>
            <p:cNvSpPr/>
            <p:nvPr/>
          </p:nvSpPr>
          <p:spPr>
            <a:xfrm>
              <a:off x="2672862" y="693336"/>
              <a:ext cx="6621863" cy="5988818"/>
            </a:xfrm>
            <a:custGeom>
              <a:avLst/>
              <a:gdLst>
                <a:gd name="connsiteX0" fmla="*/ 0 w 6621863"/>
                <a:gd name="connsiteY0" fmla="*/ 0 h 5988818"/>
                <a:gd name="connsiteX1" fmla="*/ 70338 w 6621863"/>
                <a:gd name="connsiteY1" fmla="*/ 80387 h 5988818"/>
                <a:gd name="connsiteX2" fmla="*/ 120580 w 6621863"/>
                <a:gd name="connsiteY2" fmla="*/ 110532 h 5988818"/>
                <a:gd name="connsiteX3" fmla="*/ 180870 w 6621863"/>
                <a:gd name="connsiteY3" fmla="*/ 130629 h 5988818"/>
                <a:gd name="connsiteX4" fmla="*/ 411982 w 6621863"/>
                <a:gd name="connsiteY4" fmla="*/ 180871 h 5988818"/>
                <a:gd name="connsiteX5" fmla="*/ 914400 w 6621863"/>
                <a:gd name="connsiteY5" fmla="*/ 351693 h 5988818"/>
                <a:gd name="connsiteX6" fmla="*/ 1034980 w 6621863"/>
                <a:gd name="connsiteY6" fmla="*/ 371789 h 5988818"/>
                <a:gd name="connsiteX7" fmla="*/ 1145512 w 6621863"/>
                <a:gd name="connsiteY7" fmla="*/ 422031 h 5988818"/>
                <a:gd name="connsiteX8" fmla="*/ 1356527 w 6621863"/>
                <a:gd name="connsiteY8" fmla="*/ 492369 h 5988818"/>
                <a:gd name="connsiteX9" fmla="*/ 1547446 w 6621863"/>
                <a:gd name="connsiteY9" fmla="*/ 572756 h 5988818"/>
                <a:gd name="connsiteX10" fmla="*/ 1617784 w 6621863"/>
                <a:gd name="connsiteY10" fmla="*/ 612950 h 5988818"/>
                <a:gd name="connsiteX11" fmla="*/ 1758461 w 6621863"/>
                <a:gd name="connsiteY11" fmla="*/ 673240 h 5988818"/>
                <a:gd name="connsiteX12" fmla="*/ 1828800 w 6621863"/>
                <a:gd name="connsiteY12" fmla="*/ 733530 h 5988818"/>
                <a:gd name="connsiteX13" fmla="*/ 1889090 w 6621863"/>
                <a:gd name="connsiteY13" fmla="*/ 773723 h 5988818"/>
                <a:gd name="connsiteX14" fmla="*/ 2009670 w 6621863"/>
                <a:gd name="connsiteY14" fmla="*/ 894304 h 5988818"/>
                <a:gd name="connsiteX15" fmla="*/ 2059912 w 6621863"/>
                <a:gd name="connsiteY15" fmla="*/ 944545 h 5988818"/>
                <a:gd name="connsiteX16" fmla="*/ 2190540 w 6621863"/>
                <a:gd name="connsiteY16" fmla="*/ 1024932 h 5988818"/>
                <a:gd name="connsiteX17" fmla="*/ 2250830 w 6621863"/>
                <a:gd name="connsiteY17" fmla="*/ 1075174 h 5988818"/>
                <a:gd name="connsiteX18" fmla="*/ 2461846 w 6621863"/>
                <a:gd name="connsiteY18" fmla="*/ 1195754 h 5988818"/>
                <a:gd name="connsiteX19" fmla="*/ 2592474 w 6621863"/>
                <a:gd name="connsiteY19" fmla="*/ 1266093 h 5988818"/>
                <a:gd name="connsiteX20" fmla="*/ 2682909 w 6621863"/>
                <a:gd name="connsiteY20" fmla="*/ 1296238 h 5988818"/>
                <a:gd name="connsiteX21" fmla="*/ 2883876 w 6621863"/>
                <a:gd name="connsiteY21" fmla="*/ 1426866 h 5988818"/>
                <a:gd name="connsiteX22" fmla="*/ 2984360 w 6621863"/>
                <a:gd name="connsiteY22" fmla="*/ 1477108 h 5988818"/>
                <a:gd name="connsiteX23" fmla="*/ 3054698 w 6621863"/>
                <a:gd name="connsiteY23" fmla="*/ 1537398 h 5988818"/>
                <a:gd name="connsiteX24" fmla="*/ 3114989 w 6621863"/>
                <a:gd name="connsiteY24" fmla="*/ 1577591 h 5988818"/>
                <a:gd name="connsiteX25" fmla="*/ 3145134 w 6621863"/>
                <a:gd name="connsiteY25" fmla="*/ 1607737 h 5988818"/>
                <a:gd name="connsiteX26" fmla="*/ 3215472 w 6621863"/>
                <a:gd name="connsiteY26" fmla="*/ 1668027 h 5988818"/>
                <a:gd name="connsiteX27" fmla="*/ 3315956 w 6621863"/>
                <a:gd name="connsiteY27" fmla="*/ 1798655 h 5988818"/>
                <a:gd name="connsiteX28" fmla="*/ 3466681 w 6621863"/>
                <a:gd name="connsiteY28" fmla="*/ 1959429 h 5988818"/>
                <a:gd name="connsiteX29" fmla="*/ 3597309 w 6621863"/>
                <a:gd name="connsiteY29" fmla="*/ 2080009 h 5988818"/>
                <a:gd name="connsiteX30" fmla="*/ 3667648 w 6621863"/>
                <a:gd name="connsiteY30" fmla="*/ 2160396 h 5988818"/>
                <a:gd name="connsiteX31" fmla="*/ 3748035 w 6621863"/>
                <a:gd name="connsiteY31" fmla="*/ 2220686 h 5988818"/>
                <a:gd name="connsiteX32" fmla="*/ 3788228 w 6621863"/>
                <a:gd name="connsiteY32" fmla="*/ 2270928 h 5988818"/>
                <a:gd name="connsiteX33" fmla="*/ 3858567 w 6621863"/>
                <a:gd name="connsiteY33" fmla="*/ 2301073 h 5988818"/>
                <a:gd name="connsiteX34" fmla="*/ 3979147 w 6621863"/>
                <a:gd name="connsiteY34" fmla="*/ 2411605 h 5988818"/>
                <a:gd name="connsiteX35" fmla="*/ 4049485 w 6621863"/>
                <a:gd name="connsiteY35" fmla="*/ 2471895 h 5988818"/>
                <a:gd name="connsiteX36" fmla="*/ 4129872 w 6621863"/>
                <a:gd name="connsiteY36" fmla="*/ 2522137 h 5988818"/>
                <a:gd name="connsiteX37" fmla="*/ 4200211 w 6621863"/>
                <a:gd name="connsiteY37" fmla="*/ 2582427 h 5988818"/>
                <a:gd name="connsiteX38" fmla="*/ 4290646 w 6621863"/>
                <a:gd name="connsiteY38" fmla="*/ 2632668 h 5988818"/>
                <a:gd name="connsiteX39" fmla="*/ 4391129 w 6621863"/>
                <a:gd name="connsiteY39" fmla="*/ 2733152 h 5988818"/>
                <a:gd name="connsiteX40" fmla="*/ 4481564 w 6621863"/>
                <a:gd name="connsiteY40" fmla="*/ 2833635 h 5988818"/>
                <a:gd name="connsiteX41" fmla="*/ 4572000 w 6621863"/>
                <a:gd name="connsiteY41" fmla="*/ 2954216 h 5988818"/>
                <a:gd name="connsiteX42" fmla="*/ 4662435 w 6621863"/>
                <a:gd name="connsiteY42" fmla="*/ 3114989 h 5988818"/>
                <a:gd name="connsiteX43" fmla="*/ 4793063 w 6621863"/>
                <a:gd name="connsiteY43" fmla="*/ 3265715 h 5988818"/>
                <a:gd name="connsiteX44" fmla="*/ 4943789 w 6621863"/>
                <a:gd name="connsiteY44" fmla="*/ 3406391 h 5988818"/>
                <a:gd name="connsiteX45" fmla="*/ 4994030 w 6621863"/>
                <a:gd name="connsiteY45" fmla="*/ 3436537 h 5988818"/>
                <a:gd name="connsiteX46" fmla="*/ 5024175 w 6621863"/>
                <a:gd name="connsiteY46" fmla="*/ 3476730 h 5988818"/>
                <a:gd name="connsiteX47" fmla="*/ 5094514 w 6621863"/>
                <a:gd name="connsiteY47" fmla="*/ 3526972 h 5988818"/>
                <a:gd name="connsiteX48" fmla="*/ 5134707 w 6621863"/>
                <a:gd name="connsiteY48" fmla="*/ 3577213 h 5988818"/>
                <a:gd name="connsiteX49" fmla="*/ 5164852 w 6621863"/>
                <a:gd name="connsiteY49" fmla="*/ 3627455 h 5988818"/>
                <a:gd name="connsiteX50" fmla="*/ 5194997 w 6621863"/>
                <a:gd name="connsiteY50" fmla="*/ 3657600 h 5988818"/>
                <a:gd name="connsiteX51" fmla="*/ 5295481 w 6621863"/>
                <a:gd name="connsiteY51" fmla="*/ 3828422 h 5988818"/>
                <a:gd name="connsiteX52" fmla="*/ 5325626 w 6621863"/>
                <a:gd name="connsiteY52" fmla="*/ 3878664 h 5988818"/>
                <a:gd name="connsiteX53" fmla="*/ 5355771 w 6621863"/>
                <a:gd name="connsiteY53" fmla="*/ 3928906 h 5988818"/>
                <a:gd name="connsiteX54" fmla="*/ 5385916 w 6621863"/>
                <a:gd name="connsiteY54" fmla="*/ 3938954 h 5988818"/>
                <a:gd name="connsiteX55" fmla="*/ 5486400 w 6621863"/>
                <a:gd name="connsiteY55" fmla="*/ 4059534 h 5988818"/>
                <a:gd name="connsiteX56" fmla="*/ 5516545 w 6621863"/>
                <a:gd name="connsiteY56" fmla="*/ 4099728 h 5988818"/>
                <a:gd name="connsiteX57" fmla="*/ 5586883 w 6621863"/>
                <a:gd name="connsiteY57" fmla="*/ 4139921 h 5988818"/>
                <a:gd name="connsiteX58" fmla="*/ 5617028 w 6621863"/>
                <a:gd name="connsiteY58" fmla="*/ 4170066 h 5988818"/>
                <a:gd name="connsiteX59" fmla="*/ 5697415 w 6621863"/>
                <a:gd name="connsiteY59" fmla="*/ 4210260 h 5988818"/>
                <a:gd name="connsiteX60" fmla="*/ 5747657 w 6621863"/>
                <a:gd name="connsiteY60" fmla="*/ 4260501 h 5988818"/>
                <a:gd name="connsiteX61" fmla="*/ 5817995 w 6621863"/>
                <a:gd name="connsiteY61" fmla="*/ 4310743 h 5988818"/>
                <a:gd name="connsiteX62" fmla="*/ 5858189 w 6621863"/>
                <a:gd name="connsiteY62" fmla="*/ 4350937 h 5988818"/>
                <a:gd name="connsiteX63" fmla="*/ 5918479 w 6621863"/>
                <a:gd name="connsiteY63" fmla="*/ 4391130 h 5988818"/>
                <a:gd name="connsiteX64" fmla="*/ 5958672 w 6621863"/>
                <a:gd name="connsiteY64" fmla="*/ 4431323 h 5988818"/>
                <a:gd name="connsiteX65" fmla="*/ 5998865 w 6621863"/>
                <a:gd name="connsiteY65" fmla="*/ 4451420 h 5988818"/>
                <a:gd name="connsiteX66" fmla="*/ 6029011 w 6621863"/>
                <a:gd name="connsiteY66" fmla="*/ 4481565 h 5988818"/>
                <a:gd name="connsiteX67" fmla="*/ 6099349 w 6621863"/>
                <a:gd name="connsiteY67" fmla="*/ 4541855 h 5988818"/>
                <a:gd name="connsiteX68" fmla="*/ 6149591 w 6621863"/>
                <a:gd name="connsiteY68" fmla="*/ 4572000 h 5988818"/>
                <a:gd name="connsiteX69" fmla="*/ 6209881 w 6621863"/>
                <a:gd name="connsiteY69" fmla="*/ 4632290 h 5988818"/>
                <a:gd name="connsiteX70" fmla="*/ 6290268 w 6621863"/>
                <a:gd name="connsiteY70" fmla="*/ 4682532 h 5988818"/>
                <a:gd name="connsiteX71" fmla="*/ 6310364 w 6621863"/>
                <a:gd name="connsiteY71" fmla="*/ 4783016 h 5988818"/>
                <a:gd name="connsiteX72" fmla="*/ 6320413 w 6621863"/>
                <a:gd name="connsiteY72" fmla="*/ 4853354 h 5988818"/>
                <a:gd name="connsiteX73" fmla="*/ 6360606 w 6621863"/>
                <a:gd name="connsiteY73" fmla="*/ 4983983 h 5988818"/>
                <a:gd name="connsiteX74" fmla="*/ 6390751 w 6621863"/>
                <a:gd name="connsiteY74" fmla="*/ 5164853 h 5988818"/>
                <a:gd name="connsiteX75" fmla="*/ 6410848 w 6621863"/>
                <a:gd name="connsiteY75" fmla="*/ 5235191 h 5988818"/>
                <a:gd name="connsiteX76" fmla="*/ 6420896 w 6621863"/>
                <a:gd name="connsiteY76" fmla="*/ 5295482 h 5988818"/>
                <a:gd name="connsiteX77" fmla="*/ 6471138 w 6621863"/>
                <a:gd name="connsiteY77" fmla="*/ 5436159 h 5988818"/>
                <a:gd name="connsiteX78" fmla="*/ 6491235 w 6621863"/>
                <a:gd name="connsiteY78" fmla="*/ 5506497 h 5988818"/>
                <a:gd name="connsiteX79" fmla="*/ 6501283 w 6621863"/>
                <a:gd name="connsiteY79" fmla="*/ 5546690 h 5988818"/>
                <a:gd name="connsiteX80" fmla="*/ 6531428 w 6621863"/>
                <a:gd name="connsiteY80" fmla="*/ 5627077 h 5988818"/>
                <a:gd name="connsiteX81" fmla="*/ 6541476 w 6621863"/>
                <a:gd name="connsiteY81" fmla="*/ 5677319 h 5988818"/>
                <a:gd name="connsiteX82" fmla="*/ 6551525 w 6621863"/>
                <a:gd name="connsiteY82" fmla="*/ 5707464 h 5988818"/>
                <a:gd name="connsiteX83" fmla="*/ 6601767 w 6621863"/>
                <a:gd name="connsiteY83" fmla="*/ 5878286 h 5988818"/>
                <a:gd name="connsiteX84" fmla="*/ 6601767 w 6621863"/>
                <a:gd name="connsiteY84" fmla="*/ 5878286 h 5988818"/>
                <a:gd name="connsiteX85" fmla="*/ 6611815 w 6621863"/>
                <a:gd name="connsiteY85" fmla="*/ 5938576 h 5988818"/>
                <a:gd name="connsiteX86" fmla="*/ 6621863 w 6621863"/>
                <a:gd name="connsiteY86" fmla="*/ 5988818 h 5988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6621863" h="5988818">
                  <a:moveTo>
                    <a:pt x="0" y="0"/>
                  </a:moveTo>
                  <a:cubicBezTo>
                    <a:pt x="14879" y="18599"/>
                    <a:pt x="47682" y="63395"/>
                    <a:pt x="70338" y="80387"/>
                  </a:cubicBezTo>
                  <a:cubicBezTo>
                    <a:pt x="85962" y="92105"/>
                    <a:pt x="102800" y="102450"/>
                    <a:pt x="120580" y="110532"/>
                  </a:cubicBezTo>
                  <a:cubicBezTo>
                    <a:pt x="139865" y="119298"/>
                    <a:pt x="160278" y="125658"/>
                    <a:pt x="180870" y="130629"/>
                  </a:cubicBezTo>
                  <a:cubicBezTo>
                    <a:pt x="257506" y="149127"/>
                    <a:pt x="337482" y="155083"/>
                    <a:pt x="411982" y="180871"/>
                  </a:cubicBezTo>
                  <a:lnTo>
                    <a:pt x="914400" y="351693"/>
                  </a:lnTo>
                  <a:lnTo>
                    <a:pt x="1034980" y="371789"/>
                  </a:lnTo>
                  <a:cubicBezTo>
                    <a:pt x="1071824" y="388536"/>
                    <a:pt x="1107617" y="407820"/>
                    <a:pt x="1145512" y="422031"/>
                  </a:cubicBezTo>
                  <a:cubicBezTo>
                    <a:pt x="1214934" y="448064"/>
                    <a:pt x="1291714" y="456362"/>
                    <a:pt x="1356527" y="492369"/>
                  </a:cubicBezTo>
                  <a:cubicBezTo>
                    <a:pt x="1579874" y="616451"/>
                    <a:pt x="1310150" y="475045"/>
                    <a:pt x="1547446" y="572756"/>
                  </a:cubicBezTo>
                  <a:cubicBezTo>
                    <a:pt x="1572416" y="583038"/>
                    <a:pt x="1593403" y="601340"/>
                    <a:pt x="1617784" y="612950"/>
                  </a:cubicBezTo>
                  <a:cubicBezTo>
                    <a:pt x="1663845" y="634884"/>
                    <a:pt x="1719726" y="640039"/>
                    <a:pt x="1758461" y="673240"/>
                  </a:cubicBezTo>
                  <a:cubicBezTo>
                    <a:pt x="1781907" y="693337"/>
                    <a:pt x="1804323" y="714702"/>
                    <a:pt x="1828800" y="733530"/>
                  </a:cubicBezTo>
                  <a:cubicBezTo>
                    <a:pt x="1847944" y="748256"/>
                    <a:pt x="1871038" y="757676"/>
                    <a:pt x="1889090" y="773723"/>
                  </a:cubicBezTo>
                  <a:cubicBezTo>
                    <a:pt x="1931574" y="811487"/>
                    <a:pt x="1969476" y="854110"/>
                    <a:pt x="2009670" y="894304"/>
                  </a:cubicBezTo>
                  <a:cubicBezTo>
                    <a:pt x="2026417" y="911051"/>
                    <a:pt x="2039349" y="932794"/>
                    <a:pt x="2059912" y="944545"/>
                  </a:cubicBezTo>
                  <a:cubicBezTo>
                    <a:pt x="2108035" y="972045"/>
                    <a:pt x="2146407" y="991832"/>
                    <a:pt x="2190540" y="1024932"/>
                  </a:cubicBezTo>
                  <a:cubicBezTo>
                    <a:pt x="2211468" y="1040628"/>
                    <a:pt x="2228692" y="1061236"/>
                    <a:pt x="2250830" y="1075174"/>
                  </a:cubicBezTo>
                  <a:cubicBezTo>
                    <a:pt x="2319386" y="1118339"/>
                    <a:pt x="2391127" y="1156234"/>
                    <a:pt x="2461846" y="1195754"/>
                  </a:cubicBezTo>
                  <a:cubicBezTo>
                    <a:pt x="2505016" y="1219879"/>
                    <a:pt x="2545558" y="1250454"/>
                    <a:pt x="2592474" y="1266093"/>
                  </a:cubicBezTo>
                  <a:cubicBezTo>
                    <a:pt x="2622619" y="1276141"/>
                    <a:pt x="2654220" y="1282577"/>
                    <a:pt x="2682909" y="1296238"/>
                  </a:cubicBezTo>
                  <a:cubicBezTo>
                    <a:pt x="2881897" y="1390993"/>
                    <a:pt x="2730652" y="1333229"/>
                    <a:pt x="2883876" y="1426866"/>
                  </a:cubicBezTo>
                  <a:cubicBezTo>
                    <a:pt x="2915830" y="1446393"/>
                    <a:pt x="2952920" y="1456764"/>
                    <a:pt x="2984360" y="1477108"/>
                  </a:cubicBezTo>
                  <a:cubicBezTo>
                    <a:pt x="3010286" y="1493884"/>
                    <a:pt x="3030221" y="1518570"/>
                    <a:pt x="3054698" y="1537398"/>
                  </a:cubicBezTo>
                  <a:cubicBezTo>
                    <a:pt x="3073843" y="1552125"/>
                    <a:pt x="3095923" y="1562762"/>
                    <a:pt x="3114989" y="1577591"/>
                  </a:cubicBezTo>
                  <a:cubicBezTo>
                    <a:pt x="3126206" y="1586316"/>
                    <a:pt x="3134571" y="1598230"/>
                    <a:pt x="3145134" y="1607737"/>
                  </a:cubicBezTo>
                  <a:cubicBezTo>
                    <a:pt x="3168087" y="1628395"/>
                    <a:pt x="3194881" y="1645014"/>
                    <a:pt x="3215472" y="1668027"/>
                  </a:cubicBezTo>
                  <a:cubicBezTo>
                    <a:pt x="3252102" y="1708967"/>
                    <a:pt x="3274246" y="1762904"/>
                    <a:pt x="3315956" y="1798655"/>
                  </a:cubicBezTo>
                  <a:cubicBezTo>
                    <a:pt x="3442118" y="1906794"/>
                    <a:pt x="3334700" y="1807143"/>
                    <a:pt x="3466681" y="1959429"/>
                  </a:cubicBezTo>
                  <a:cubicBezTo>
                    <a:pt x="3519759" y="2020673"/>
                    <a:pt x="3532683" y="2015383"/>
                    <a:pt x="3597309" y="2080009"/>
                  </a:cubicBezTo>
                  <a:cubicBezTo>
                    <a:pt x="3622486" y="2105186"/>
                    <a:pt x="3641618" y="2136102"/>
                    <a:pt x="3667648" y="2160396"/>
                  </a:cubicBezTo>
                  <a:cubicBezTo>
                    <a:pt x="3692134" y="2183250"/>
                    <a:pt x="3723344" y="2198053"/>
                    <a:pt x="3748035" y="2220686"/>
                  </a:cubicBezTo>
                  <a:cubicBezTo>
                    <a:pt x="3763845" y="2235178"/>
                    <a:pt x="3770883" y="2258314"/>
                    <a:pt x="3788228" y="2270928"/>
                  </a:cubicBezTo>
                  <a:cubicBezTo>
                    <a:pt x="3808858" y="2285932"/>
                    <a:pt x="3835121" y="2291025"/>
                    <a:pt x="3858567" y="2301073"/>
                  </a:cubicBezTo>
                  <a:cubicBezTo>
                    <a:pt x="4010628" y="2453136"/>
                    <a:pt x="3882194" y="2332280"/>
                    <a:pt x="3979147" y="2411605"/>
                  </a:cubicBezTo>
                  <a:cubicBezTo>
                    <a:pt x="4003047" y="2431160"/>
                    <a:pt x="4024583" y="2453633"/>
                    <a:pt x="4049485" y="2471895"/>
                  </a:cubicBezTo>
                  <a:cubicBezTo>
                    <a:pt x="4074966" y="2490581"/>
                    <a:pt x="4104391" y="2503451"/>
                    <a:pt x="4129872" y="2522137"/>
                  </a:cubicBezTo>
                  <a:cubicBezTo>
                    <a:pt x="4154774" y="2540399"/>
                    <a:pt x="4174764" y="2564932"/>
                    <a:pt x="4200211" y="2582427"/>
                  </a:cubicBezTo>
                  <a:cubicBezTo>
                    <a:pt x="4228628" y="2601963"/>
                    <a:pt x="4263580" y="2611300"/>
                    <a:pt x="4290646" y="2632668"/>
                  </a:cubicBezTo>
                  <a:cubicBezTo>
                    <a:pt x="4327825" y="2662020"/>
                    <a:pt x="4357635" y="2699657"/>
                    <a:pt x="4391129" y="2733152"/>
                  </a:cubicBezTo>
                  <a:cubicBezTo>
                    <a:pt x="4426173" y="2768197"/>
                    <a:pt x="4454070" y="2792394"/>
                    <a:pt x="4481564" y="2833635"/>
                  </a:cubicBezTo>
                  <a:cubicBezTo>
                    <a:pt x="4559481" y="2950510"/>
                    <a:pt x="4479884" y="2862100"/>
                    <a:pt x="4572000" y="2954216"/>
                  </a:cubicBezTo>
                  <a:cubicBezTo>
                    <a:pt x="4594230" y="3043138"/>
                    <a:pt x="4572757" y="2976396"/>
                    <a:pt x="4662435" y="3114989"/>
                  </a:cubicBezTo>
                  <a:cubicBezTo>
                    <a:pt x="4729067" y="3217965"/>
                    <a:pt x="4649385" y="3122036"/>
                    <a:pt x="4793063" y="3265715"/>
                  </a:cubicBezTo>
                  <a:cubicBezTo>
                    <a:pt x="4841730" y="3314382"/>
                    <a:pt x="4888464" y="3364897"/>
                    <a:pt x="4943789" y="3406391"/>
                  </a:cubicBezTo>
                  <a:cubicBezTo>
                    <a:pt x="4959413" y="3418109"/>
                    <a:pt x="4977283" y="3426488"/>
                    <a:pt x="4994030" y="3436537"/>
                  </a:cubicBezTo>
                  <a:cubicBezTo>
                    <a:pt x="5004078" y="3449935"/>
                    <a:pt x="5012333" y="3464888"/>
                    <a:pt x="5024175" y="3476730"/>
                  </a:cubicBezTo>
                  <a:cubicBezTo>
                    <a:pt x="5036636" y="3489191"/>
                    <a:pt x="5077400" y="3515562"/>
                    <a:pt x="5094514" y="3526972"/>
                  </a:cubicBezTo>
                  <a:cubicBezTo>
                    <a:pt x="5117699" y="3596530"/>
                    <a:pt x="5085124" y="3519367"/>
                    <a:pt x="5134707" y="3577213"/>
                  </a:cubicBezTo>
                  <a:cubicBezTo>
                    <a:pt x="5147417" y="3592042"/>
                    <a:pt x="5153134" y="3611831"/>
                    <a:pt x="5164852" y="3627455"/>
                  </a:cubicBezTo>
                  <a:cubicBezTo>
                    <a:pt x="5173378" y="3638823"/>
                    <a:pt x="5186908" y="3645916"/>
                    <a:pt x="5194997" y="3657600"/>
                  </a:cubicBezTo>
                  <a:cubicBezTo>
                    <a:pt x="5219481" y="3692966"/>
                    <a:pt x="5270265" y="3785196"/>
                    <a:pt x="5295481" y="3828422"/>
                  </a:cubicBezTo>
                  <a:cubicBezTo>
                    <a:pt x="5305322" y="3845292"/>
                    <a:pt x="5315578" y="3861917"/>
                    <a:pt x="5325626" y="3878664"/>
                  </a:cubicBezTo>
                  <a:cubicBezTo>
                    <a:pt x="5335674" y="3895411"/>
                    <a:pt x="5337243" y="3922730"/>
                    <a:pt x="5355771" y="3928906"/>
                  </a:cubicBezTo>
                  <a:lnTo>
                    <a:pt x="5385916" y="3938954"/>
                  </a:lnTo>
                  <a:cubicBezTo>
                    <a:pt x="5482693" y="4100250"/>
                    <a:pt x="5318089" y="3835116"/>
                    <a:pt x="5486400" y="4059534"/>
                  </a:cubicBezTo>
                  <a:cubicBezTo>
                    <a:pt x="5496448" y="4072932"/>
                    <a:pt x="5503468" y="4089266"/>
                    <a:pt x="5516545" y="4099728"/>
                  </a:cubicBezTo>
                  <a:cubicBezTo>
                    <a:pt x="5537631" y="4116597"/>
                    <a:pt x="5564761" y="4124435"/>
                    <a:pt x="5586883" y="4139921"/>
                  </a:cubicBezTo>
                  <a:cubicBezTo>
                    <a:pt x="5598525" y="4148070"/>
                    <a:pt x="5605039" y="4162437"/>
                    <a:pt x="5617028" y="4170066"/>
                  </a:cubicBezTo>
                  <a:cubicBezTo>
                    <a:pt x="5642303" y="4186150"/>
                    <a:pt x="5672783" y="4193207"/>
                    <a:pt x="5697415" y="4210260"/>
                  </a:cubicBezTo>
                  <a:cubicBezTo>
                    <a:pt x="5716888" y="4223741"/>
                    <a:pt x="5729462" y="4245339"/>
                    <a:pt x="5747657" y="4260501"/>
                  </a:cubicBezTo>
                  <a:cubicBezTo>
                    <a:pt x="5769792" y="4278947"/>
                    <a:pt x="5795695" y="4292497"/>
                    <a:pt x="5817995" y="4310743"/>
                  </a:cubicBezTo>
                  <a:cubicBezTo>
                    <a:pt x="5832660" y="4322741"/>
                    <a:pt x="5843393" y="4339101"/>
                    <a:pt x="5858189" y="4350937"/>
                  </a:cubicBezTo>
                  <a:cubicBezTo>
                    <a:pt x="5877049" y="4366025"/>
                    <a:pt x="5899619" y="4376042"/>
                    <a:pt x="5918479" y="4391130"/>
                  </a:cubicBezTo>
                  <a:cubicBezTo>
                    <a:pt x="5933274" y="4402966"/>
                    <a:pt x="5943514" y="4419955"/>
                    <a:pt x="5958672" y="4431323"/>
                  </a:cubicBezTo>
                  <a:cubicBezTo>
                    <a:pt x="5970655" y="4440311"/>
                    <a:pt x="5986676" y="4442714"/>
                    <a:pt x="5998865" y="4451420"/>
                  </a:cubicBezTo>
                  <a:cubicBezTo>
                    <a:pt x="6010429" y="4459680"/>
                    <a:pt x="6018448" y="4472059"/>
                    <a:pt x="6029011" y="4481565"/>
                  </a:cubicBezTo>
                  <a:cubicBezTo>
                    <a:pt x="6051964" y="4502223"/>
                    <a:pt x="6074645" y="4523327"/>
                    <a:pt x="6099349" y="4541855"/>
                  </a:cubicBezTo>
                  <a:cubicBezTo>
                    <a:pt x="6114973" y="4553573"/>
                    <a:pt x="6134475" y="4559633"/>
                    <a:pt x="6149591" y="4572000"/>
                  </a:cubicBezTo>
                  <a:cubicBezTo>
                    <a:pt x="6171588" y="4589997"/>
                    <a:pt x="6185510" y="4617668"/>
                    <a:pt x="6209881" y="4632290"/>
                  </a:cubicBezTo>
                  <a:cubicBezTo>
                    <a:pt x="6270479" y="4668648"/>
                    <a:pt x="6243873" y="4651601"/>
                    <a:pt x="6290268" y="4682532"/>
                  </a:cubicBezTo>
                  <a:cubicBezTo>
                    <a:pt x="6296967" y="4716027"/>
                    <a:pt x="6304428" y="4749378"/>
                    <a:pt x="6310364" y="4783016"/>
                  </a:cubicBezTo>
                  <a:cubicBezTo>
                    <a:pt x="6314480" y="4806340"/>
                    <a:pt x="6316176" y="4830052"/>
                    <a:pt x="6320413" y="4853354"/>
                  </a:cubicBezTo>
                  <a:cubicBezTo>
                    <a:pt x="6330416" y="4908367"/>
                    <a:pt x="6343930" y="4917278"/>
                    <a:pt x="6360606" y="4983983"/>
                  </a:cubicBezTo>
                  <a:cubicBezTo>
                    <a:pt x="6415112" y="5202006"/>
                    <a:pt x="6356325" y="5004198"/>
                    <a:pt x="6390751" y="5164853"/>
                  </a:cubicBezTo>
                  <a:cubicBezTo>
                    <a:pt x="6395860" y="5188696"/>
                    <a:pt x="6405365" y="5211431"/>
                    <a:pt x="6410848" y="5235191"/>
                  </a:cubicBezTo>
                  <a:cubicBezTo>
                    <a:pt x="6415429" y="5255043"/>
                    <a:pt x="6415955" y="5275716"/>
                    <a:pt x="6420896" y="5295482"/>
                  </a:cubicBezTo>
                  <a:cubicBezTo>
                    <a:pt x="6443861" y="5387345"/>
                    <a:pt x="6440322" y="5374526"/>
                    <a:pt x="6471138" y="5436159"/>
                  </a:cubicBezTo>
                  <a:cubicBezTo>
                    <a:pt x="6502549" y="5561807"/>
                    <a:pt x="6462404" y="5405590"/>
                    <a:pt x="6491235" y="5506497"/>
                  </a:cubicBezTo>
                  <a:cubicBezTo>
                    <a:pt x="6495029" y="5519776"/>
                    <a:pt x="6496916" y="5533589"/>
                    <a:pt x="6501283" y="5546690"/>
                  </a:cubicBezTo>
                  <a:cubicBezTo>
                    <a:pt x="6510506" y="5574359"/>
                    <a:pt x="6524372" y="5598850"/>
                    <a:pt x="6531428" y="5627077"/>
                  </a:cubicBezTo>
                  <a:cubicBezTo>
                    <a:pt x="6535570" y="5643646"/>
                    <a:pt x="6537334" y="5660750"/>
                    <a:pt x="6541476" y="5677319"/>
                  </a:cubicBezTo>
                  <a:cubicBezTo>
                    <a:pt x="6544045" y="5687595"/>
                    <a:pt x="6548481" y="5697319"/>
                    <a:pt x="6551525" y="5707464"/>
                  </a:cubicBezTo>
                  <a:cubicBezTo>
                    <a:pt x="6568580" y="5764313"/>
                    <a:pt x="6585020" y="5821345"/>
                    <a:pt x="6601767" y="5878286"/>
                  </a:cubicBezTo>
                  <a:lnTo>
                    <a:pt x="6601767" y="5878286"/>
                  </a:lnTo>
                  <a:cubicBezTo>
                    <a:pt x="6605116" y="5898383"/>
                    <a:pt x="6608171" y="5918531"/>
                    <a:pt x="6611815" y="5938576"/>
                  </a:cubicBezTo>
                  <a:cubicBezTo>
                    <a:pt x="6614870" y="5955380"/>
                    <a:pt x="6621863" y="5988818"/>
                    <a:pt x="6621863" y="5988818"/>
                  </a:cubicBezTo>
                </a:path>
              </a:pathLst>
            </a:cu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C277BBB3-6F74-4830-B140-40C55AA68006}"/>
                </a:ext>
              </a:extLst>
            </p:cNvPr>
            <p:cNvSpPr/>
            <p:nvPr/>
          </p:nvSpPr>
          <p:spPr>
            <a:xfrm>
              <a:off x="2813538" y="542611"/>
              <a:ext cx="6561574" cy="6059156"/>
            </a:xfrm>
            <a:custGeom>
              <a:avLst/>
              <a:gdLst>
                <a:gd name="connsiteX0" fmla="*/ 6561574 w 6561574"/>
                <a:gd name="connsiteY0" fmla="*/ 0 h 6059156"/>
                <a:gd name="connsiteX1" fmla="*/ 5797899 w 6561574"/>
                <a:gd name="connsiteY1" fmla="*/ 612949 h 6059156"/>
                <a:gd name="connsiteX2" fmla="*/ 5566787 w 6561574"/>
                <a:gd name="connsiteY2" fmla="*/ 743578 h 6059156"/>
                <a:gd name="connsiteX3" fmla="*/ 5516546 w 6561574"/>
                <a:gd name="connsiteY3" fmla="*/ 783771 h 6059156"/>
                <a:gd name="connsiteX4" fmla="*/ 5395965 w 6561574"/>
                <a:gd name="connsiteY4" fmla="*/ 864158 h 6059156"/>
                <a:gd name="connsiteX5" fmla="*/ 5275385 w 6561574"/>
                <a:gd name="connsiteY5" fmla="*/ 1004835 h 6059156"/>
                <a:gd name="connsiteX6" fmla="*/ 5184950 w 6561574"/>
                <a:gd name="connsiteY6" fmla="*/ 1105319 h 6059156"/>
                <a:gd name="connsiteX7" fmla="*/ 4983983 w 6561574"/>
                <a:gd name="connsiteY7" fmla="*/ 1276141 h 6059156"/>
                <a:gd name="connsiteX8" fmla="*/ 4853354 w 6561574"/>
                <a:gd name="connsiteY8" fmla="*/ 1426866 h 6059156"/>
                <a:gd name="connsiteX9" fmla="*/ 4793064 w 6561574"/>
                <a:gd name="connsiteY9" fmla="*/ 1477108 h 6059156"/>
                <a:gd name="connsiteX10" fmla="*/ 4702629 w 6561574"/>
                <a:gd name="connsiteY10" fmla="*/ 1607736 h 6059156"/>
                <a:gd name="connsiteX11" fmla="*/ 4622242 w 6561574"/>
                <a:gd name="connsiteY11" fmla="*/ 1688123 h 6059156"/>
                <a:gd name="connsiteX12" fmla="*/ 4521759 w 6561574"/>
                <a:gd name="connsiteY12" fmla="*/ 1788607 h 6059156"/>
                <a:gd name="connsiteX13" fmla="*/ 4491614 w 6561574"/>
                <a:gd name="connsiteY13" fmla="*/ 1818752 h 6059156"/>
                <a:gd name="connsiteX14" fmla="*/ 4391130 w 6561574"/>
                <a:gd name="connsiteY14" fmla="*/ 1929284 h 6059156"/>
                <a:gd name="connsiteX15" fmla="*/ 4109776 w 6561574"/>
                <a:gd name="connsiteY15" fmla="*/ 2190541 h 6059156"/>
                <a:gd name="connsiteX16" fmla="*/ 4029389 w 6561574"/>
                <a:gd name="connsiteY16" fmla="*/ 2280976 h 6059156"/>
                <a:gd name="connsiteX17" fmla="*/ 3959051 w 6561574"/>
                <a:gd name="connsiteY17" fmla="*/ 2371411 h 6059156"/>
                <a:gd name="connsiteX18" fmla="*/ 3878664 w 6561574"/>
                <a:gd name="connsiteY18" fmla="*/ 2451798 h 6059156"/>
                <a:gd name="connsiteX19" fmla="*/ 3748036 w 6561574"/>
                <a:gd name="connsiteY19" fmla="*/ 2652765 h 6059156"/>
                <a:gd name="connsiteX20" fmla="*/ 3657600 w 6561574"/>
                <a:gd name="connsiteY20" fmla="*/ 2753248 h 6059156"/>
                <a:gd name="connsiteX21" fmla="*/ 3637504 w 6561574"/>
                <a:gd name="connsiteY21" fmla="*/ 2783393 h 6059156"/>
                <a:gd name="connsiteX22" fmla="*/ 3627455 w 6561574"/>
                <a:gd name="connsiteY22" fmla="*/ 2813538 h 6059156"/>
                <a:gd name="connsiteX23" fmla="*/ 3597310 w 6561574"/>
                <a:gd name="connsiteY23" fmla="*/ 2823587 h 6059156"/>
                <a:gd name="connsiteX24" fmla="*/ 3567165 w 6561574"/>
                <a:gd name="connsiteY24" fmla="*/ 2843684 h 6059156"/>
                <a:gd name="connsiteX25" fmla="*/ 3506875 w 6561574"/>
                <a:gd name="connsiteY25" fmla="*/ 2914022 h 6059156"/>
                <a:gd name="connsiteX26" fmla="*/ 3446585 w 6561574"/>
                <a:gd name="connsiteY26" fmla="*/ 2954215 h 6059156"/>
                <a:gd name="connsiteX27" fmla="*/ 3376247 w 6561574"/>
                <a:gd name="connsiteY27" fmla="*/ 2994409 h 6059156"/>
                <a:gd name="connsiteX28" fmla="*/ 3225521 w 6561574"/>
                <a:gd name="connsiteY28" fmla="*/ 3104941 h 6059156"/>
                <a:gd name="connsiteX29" fmla="*/ 3125038 w 6561574"/>
                <a:gd name="connsiteY29" fmla="*/ 3185327 h 6059156"/>
                <a:gd name="connsiteX30" fmla="*/ 3064748 w 6561574"/>
                <a:gd name="connsiteY30" fmla="*/ 3255666 h 6059156"/>
                <a:gd name="connsiteX31" fmla="*/ 3004458 w 6561574"/>
                <a:gd name="connsiteY31" fmla="*/ 3265714 h 6059156"/>
                <a:gd name="connsiteX32" fmla="*/ 2843684 w 6561574"/>
                <a:gd name="connsiteY32" fmla="*/ 3386294 h 6059156"/>
                <a:gd name="connsiteX33" fmla="*/ 2682910 w 6561574"/>
                <a:gd name="connsiteY33" fmla="*/ 3496826 h 6059156"/>
                <a:gd name="connsiteX34" fmla="*/ 2592475 w 6561574"/>
                <a:gd name="connsiteY34" fmla="*/ 3557116 h 6059156"/>
                <a:gd name="connsiteX35" fmla="*/ 2532185 w 6561574"/>
                <a:gd name="connsiteY35" fmla="*/ 3597310 h 6059156"/>
                <a:gd name="connsiteX36" fmla="*/ 2431702 w 6561574"/>
                <a:gd name="connsiteY36" fmla="*/ 3657600 h 6059156"/>
                <a:gd name="connsiteX37" fmla="*/ 2351315 w 6561574"/>
                <a:gd name="connsiteY37" fmla="*/ 3717890 h 6059156"/>
                <a:gd name="connsiteX38" fmla="*/ 2270928 w 6561574"/>
                <a:gd name="connsiteY38" fmla="*/ 3737987 h 6059156"/>
                <a:gd name="connsiteX39" fmla="*/ 2190541 w 6561574"/>
                <a:gd name="connsiteY39" fmla="*/ 3788229 h 6059156"/>
                <a:gd name="connsiteX40" fmla="*/ 2150348 w 6561574"/>
                <a:gd name="connsiteY40" fmla="*/ 3828422 h 6059156"/>
                <a:gd name="connsiteX41" fmla="*/ 2069961 w 6561574"/>
                <a:gd name="connsiteY41" fmla="*/ 3868615 h 6059156"/>
                <a:gd name="connsiteX42" fmla="*/ 1999622 w 6561574"/>
                <a:gd name="connsiteY42" fmla="*/ 3928905 h 6059156"/>
                <a:gd name="connsiteX43" fmla="*/ 1919236 w 6561574"/>
                <a:gd name="connsiteY43" fmla="*/ 3989196 h 6059156"/>
                <a:gd name="connsiteX44" fmla="*/ 1879042 w 6561574"/>
                <a:gd name="connsiteY44" fmla="*/ 4019341 h 6059156"/>
                <a:gd name="connsiteX45" fmla="*/ 1798655 w 6561574"/>
                <a:gd name="connsiteY45" fmla="*/ 4069582 h 6059156"/>
                <a:gd name="connsiteX46" fmla="*/ 1718269 w 6561574"/>
                <a:gd name="connsiteY46" fmla="*/ 4129873 h 6059156"/>
                <a:gd name="connsiteX47" fmla="*/ 1637882 w 6561574"/>
                <a:gd name="connsiteY47" fmla="*/ 4200211 h 6059156"/>
                <a:gd name="connsiteX48" fmla="*/ 1497205 w 6561574"/>
                <a:gd name="connsiteY48" fmla="*/ 4300694 h 6059156"/>
                <a:gd name="connsiteX49" fmla="*/ 1396721 w 6561574"/>
                <a:gd name="connsiteY49" fmla="*/ 4421275 h 6059156"/>
                <a:gd name="connsiteX50" fmla="*/ 1346480 w 6561574"/>
                <a:gd name="connsiteY50" fmla="*/ 4451420 h 6059156"/>
                <a:gd name="connsiteX51" fmla="*/ 1235948 w 6561574"/>
                <a:gd name="connsiteY51" fmla="*/ 4551903 h 6059156"/>
                <a:gd name="connsiteX52" fmla="*/ 1205803 w 6561574"/>
                <a:gd name="connsiteY52" fmla="*/ 4561952 h 6059156"/>
                <a:gd name="connsiteX53" fmla="*/ 1135464 w 6561574"/>
                <a:gd name="connsiteY53" fmla="*/ 4642338 h 6059156"/>
                <a:gd name="connsiteX54" fmla="*/ 1095271 w 6561574"/>
                <a:gd name="connsiteY54" fmla="*/ 4652387 h 6059156"/>
                <a:gd name="connsiteX55" fmla="*/ 1065126 w 6561574"/>
                <a:gd name="connsiteY55" fmla="*/ 4702629 h 6059156"/>
                <a:gd name="connsiteX56" fmla="*/ 914400 w 6561574"/>
                <a:gd name="connsiteY56" fmla="*/ 4873451 h 6059156"/>
                <a:gd name="connsiteX57" fmla="*/ 874207 w 6561574"/>
                <a:gd name="connsiteY57" fmla="*/ 4923692 h 6059156"/>
                <a:gd name="connsiteX58" fmla="*/ 854110 w 6561574"/>
                <a:gd name="connsiteY58" fmla="*/ 4963886 h 6059156"/>
                <a:gd name="connsiteX59" fmla="*/ 773724 w 6561574"/>
                <a:gd name="connsiteY59" fmla="*/ 5054321 h 6059156"/>
                <a:gd name="connsiteX60" fmla="*/ 703385 w 6561574"/>
                <a:gd name="connsiteY60" fmla="*/ 5174901 h 6059156"/>
                <a:gd name="connsiteX61" fmla="*/ 643095 w 6561574"/>
                <a:gd name="connsiteY61" fmla="*/ 5235191 h 6059156"/>
                <a:gd name="connsiteX62" fmla="*/ 552660 w 6561574"/>
                <a:gd name="connsiteY62" fmla="*/ 5335675 h 6059156"/>
                <a:gd name="connsiteX63" fmla="*/ 532563 w 6561574"/>
                <a:gd name="connsiteY63" fmla="*/ 5385916 h 6059156"/>
                <a:gd name="connsiteX64" fmla="*/ 502418 w 6561574"/>
                <a:gd name="connsiteY64" fmla="*/ 5395965 h 6059156"/>
                <a:gd name="connsiteX65" fmla="*/ 492370 w 6561574"/>
                <a:gd name="connsiteY65" fmla="*/ 5436158 h 6059156"/>
                <a:gd name="connsiteX66" fmla="*/ 442128 w 6561574"/>
                <a:gd name="connsiteY66" fmla="*/ 5466303 h 6059156"/>
                <a:gd name="connsiteX67" fmla="*/ 381838 w 6561574"/>
                <a:gd name="connsiteY67" fmla="*/ 5506497 h 6059156"/>
                <a:gd name="connsiteX68" fmla="*/ 331596 w 6561574"/>
                <a:gd name="connsiteY68" fmla="*/ 5606980 h 6059156"/>
                <a:gd name="connsiteX69" fmla="*/ 291403 w 6561574"/>
                <a:gd name="connsiteY69" fmla="*/ 5617029 h 6059156"/>
                <a:gd name="connsiteX70" fmla="*/ 281354 w 6561574"/>
                <a:gd name="connsiteY70" fmla="*/ 5647174 h 6059156"/>
                <a:gd name="connsiteX71" fmla="*/ 231113 w 6561574"/>
                <a:gd name="connsiteY71" fmla="*/ 5707464 h 6059156"/>
                <a:gd name="connsiteX72" fmla="*/ 190919 w 6561574"/>
                <a:gd name="connsiteY72" fmla="*/ 5727560 h 6059156"/>
                <a:gd name="connsiteX73" fmla="*/ 160774 w 6561574"/>
                <a:gd name="connsiteY73" fmla="*/ 5797899 h 6059156"/>
                <a:gd name="connsiteX74" fmla="*/ 130629 w 6561574"/>
                <a:gd name="connsiteY74" fmla="*/ 5807947 h 6059156"/>
                <a:gd name="connsiteX75" fmla="*/ 70339 w 6561574"/>
                <a:gd name="connsiteY75" fmla="*/ 5868237 h 6059156"/>
                <a:gd name="connsiteX76" fmla="*/ 50242 w 6561574"/>
                <a:gd name="connsiteY76" fmla="*/ 5978769 h 6059156"/>
                <a:gd name="connsiteX77" fmla="*/ 30146 w 6561574"/>
                <a:gd name="connsiteY77" fmla="*/ 6008914 h 6059156"/>
                <a:gd name="connsiteX78" fmla="*/ 0 w 6561574"/>
                <a:gd name="connsiteY78" fmla="*/ 6059156 h 6059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6561574" h="6059156">
                  <a:moveTo>
                    <a:pt x="6561574" y="0"/>
                  </a:moveTo>
                  <a:lnTo>
                    <a:pt x="5797899" y="612949"/>
                  </a:lnTo>
                  <a:cubicBezTo>
                    <a:pt x="5744991" y="654520"/>
                    <a:pt x="5608867" y="718330"/>
                    <a:pt x="5566787" y="743578"/>
                  </a:cubicBezTo>
                  <a:cubicBezTo>
                    <a:pt x="5548397" y="754612"/>
                    <a:pt x="5534179" y="771563"/>
                    <a:pt x="5516546" y="783771"/>
                  </a:cubicBezTo>
                  <a:cubicBezTo>
                    <a:pt x="5311576" y="925674"/>
                    <a:pt x="5519940" y="771178"/>
                    <a:pt x="5395965" y="864158"/>
                  </a:cubicBezTo>
                  <a:cubicBezTo>
                    <a:pt x="5280481" y="1037384"/>
                    <a:pt x="5392883" y="887336"/>
                    <a:pt x="5275385" y="1004835"/>
                  </a:cubicBezTo>
                  <a:cubicBezTo>
                    <a:pt x="5220054" y="1060167"/>
                    <a:pt x="5250736" y="1054715"/>
                    <a:pt x="5184950" y="1105319"/>
                  </a:cubicBezTo>
                  <a:cubicBezTo>
                    <a:pt x="5039916" y="1216883"/>
                    <a:pt x="5156489" y="1077097"/>
                    <a:pt x="4983983" y="1276141"/>
                  </a:cubicBezTo>
                  <a:cubicBezTo>
                    <a:pt x="4940440" y="1326383"/>
                    <a:pt x="4904429" y="1384303"/>
                    <a:pt x="4853354" y="1426866"/>
                  </a:cubicBezTo>
                  <a:cubicBezTo>
                    <a:pt x="4833257" y="1443613"/>
                    <a:pt x="4809962" y="1457138"/>
                    <a:pt x="4793064" y="1477108"/>
                  </a:cubicBezTo>
                  <a:cubicBezTo>
                    <a:pt x="4619294" y="1682472"/>
                    <a:pt x="4838689" y="1460337"/>
                    <a:pt x="4702629" y="1607736"/>
                  </a:cubicBezTo>
                  <a:cubicBezTo>
                    <a:pt x="4676926" y="1635581"/>
                    <a:pt x="4649038" y="1661327"/>
                    <a:pt x="4622242" y="1688123"/>
                  </a:cubicBezTo>
                  <a:lnTo>
                    <a:pt x="4521759" y="1788607"/>
                  </a:lnTo>
                  <a:cubicBezTo>
                    <a:pt x="4511711" y="1798655"/>
                    <a:pt x="4501284" y="1808339"/>
                    <a:pt x="4491614" y="1818752"/>
                  </a:cubicBezTo>
                  <a:cubicBezTo>
                    <a:pt x="4457732" y="1855240"/>
                    <a:pt x="4428603" y="1896495"/>
                    <a:pt x="4391130" y="1929284"/>
                  </a:cubicBezTo>
                  <a:cubicBezTo>
                    <a:pt x="4294645" y="2013708"/>
                    <a:pt x="4195245" y="2094388"/>
                    <a:pt x="4109776" y="2190541"/>
                  </a:cubicBezTo>
                  <a:cubicBezTo>
                    <a:pt x="4082980" y="2220686"/>
                    <a:pt x="4055209" y="2249992"/>
                    <a:pt x="4029389" y="2280976"/>
                  </a:cubicBezTo>
                  <a:cubicBezTo>
                    <a:pt x="4004941" y="2310314"/>
                    <a:pt x="3984318" y="2342775"/>
                    <a:pt x="3959051" y="2371411"/>
                  </a:cubicBezTo>
                  <a:cubicBezTo>
                    <a:pt x="3933979" y="2399826"/>
                    <a:pt x="3901401" y="2421482"/>
                    <a:pt x="3878664" y="2451798"/>
                  </a:cubicBezTo>
                  <a:cubicBezTo>
                    <a:pt x="3830726" y="2515715"/>
                    <a:pt x="3797947" y="2590376"/>
                    <a:pt x="3748036" y="2652765"/>
                  </a:cubicBezTo>
                  <a:cubicBezTo>
                    <a:pt x="3614058" y="2820235"/>
                    <a:pt x="3810234" y="2578810"/>
                    <a:pt x="3657600" y="2753248"/>
                  </a:cubicBezTo>
                  <a:cubicBezTo>
                    <a:pt x="3649648" y="2762336"/>
                    <a:pt x="3642905" y="2772591"/>
                    <a:pt x="3637504" y="2783393"/>
                  </a:cubicBezTo>
                  <a:cubicBezTo>
                    <a:pt x="3632767" y="2792867"/>
                    <a:pt x="3634945" y="2806048"/>
                    <a:pt x="3627455" y="2813538"/>
                  </a:cubicBezTo>
                  <a:cubicBezTo>
                    <a:pt x="3619965" y="2821028"/>
                    <a:pt x="3606784" y="2818850"/>
                    <a:pt x="3597310" y="2823587"/>
                  </a:cubicBezTo>
                  <a:cubicBezTo>
                    <a:pt x="3586508" y="2828988"/>
                    <a:pt x="3575704" y="2835145"/>
                    <a:pt x="3567165" y="2843684"/>
                  </a:cubicBezTo>
                  <a:cubicBezTo>
                    <a:pt x="3519971" y="2890878"/>
                    <a:pt x="3556093" y="2875741"/>
                    <a:pt x="3506875" y="2914022"/>
                  </a:cubicBezTo>
                  <a:cubicBezTo>
                    <a:pt x="3487810" y="2928851"/>
                    <a:pt x="3467155" y="2941556"/>
                    <a:pt x="3446585" y="2954215"/>
                  </a:cubicBezTo>
                  <a:cubicBezTo>
                    <a:pt x="3423587" y="2968368"/>
                    <a:pt x="3397092" y="2977242"/>
                    <a:pt x="3376247" y="2994409"/>
                  </a:cubicBezTo>
                  <a:cubicBezTo>
                    <a:pt x="3231831" y="3113340"/>
                    <a:pt x="3333697" y="3083304"/>
                    <a:pt x="3225521" y="3104941"/>
                  </a:cubicBezTo>
                  <a:cubicBezTo>
                    <a:pt x="3192027" y="3131736"/>
                    <a:pt x="3152953" y="3152760"/>
                    <a:pt x="3125038" y="3185327"/>
                  </a:cubicBezTo>
                  <a:cubicBezTo>
                    <a:pt x="3104941" y="3208773"/>
                    <a:pt x="3090442" y="3238537"/>
                    <a:pt x="3064748" y="3255666"/>
                  </a:cubicBezTo>
                  <a:cubicBezTo>
                    <a:pt x="3047796" y="3266967"/>
                    <a:pt x="3024555" y="3262365"/>
                    <a:pt x="3004458" y="3265714"/>
                  </a:cubicBezTo>
                  <a:cubicBezTo>
                    <a:pt x="2920576" y="3349596"/>
                    <a:pt x="2979285" y="3298153"/>
                    <a:pt x="2843684" y="3386294"/>
                  </a:cubicBezTo>
                  <a:cubicBezTo>
                    <a:pt x="2690518" y="3485853"/>
                    <a:pt x="2813554" y="3407009"/>
                    <a:pt x="2682910" y="3496826"/>
                  </a:cubicBezTo>
                  <a:cubicBezTo>
                    <a:pt x="2653055" y="3517351"/>
                    <a:pt x="2622620" y="3537019"/>
                    <a:pt x="2592475" y="3557116"/>
                  </a:cubicBezTo>
                  <a:cubicBezTo>
                    <a:pt x="2572378" y="3570514"/>
                    <a:pt x="2551508" y="3582818"/>
                    <a:pt x="2532185" y="3597310"/>
                  </a:cubicBezTo>
                  <a:cubicBezTo>
                    <a:pt x="2361821" y="3725084"/>
                    <a:pt x="2657498" y="3507069"/>
                    <a:pt x="2431702" y="3657600"/>
                  </a:cubicBezTo>
                  <a:cubicBezTo>
                    <a:pt x="2370485" y="3698411"/>
                    <a:pt x="2437466" y="3684755"/>
                    <a:pt x="2351315" y="3717890"/>
                  </a:cubicBezTo>
                  <a:cubicBezTo>
                    <a:pt x="2325536" y="3727805"/>
                    <a:pt x="2270928" y="3737987"/>
                    <a:pt x="2270928" y="3737987"/>
                  </a:cubicBezTo>
                  <a:cubicBezTo>
                    <a:pt x="2265905" y="3741001"/>
                    <a:pt x="2202572" y="3777917"/>
                    <a:pt x="2190541" y="3788229"/>
                  </a:cubicBezTo>
                  <a:cubicBezTo>
                    <a:pt x="2176155" y="3800560"/>
                    <a:pt x="2166113" y="3817912"/>
                    <a:pt x="2150348" y="3828422"/>
                  </a:cubicBezTo>
                  <a:cubicBezTo>
                    <a:pt x="2125421" y="3845040"/>
                    <a:pt x="2069961" y="3868615"/>
                    <a:pt x="2069961" y="3868615"/>
                  </a:cubicBezTo>
                  <a:cubicBezTo>
                    <a:pt x="2034747" y="3921435"/>
                    <a:pt x="2067146" y="3882157"/>
                    <a:pt x="1999622" y="3928905"/>
                  </a:cubicBezTo>
                  <a:cubicBezTo>
                    <a:pt x="1972083" y="3947971"/>
                    <a:pt x="1946031" y="3969099"/>
                    <a:pt x="1919236" y="3989196"/>
                  </a:cubicBezTo>
                  <a:cubicBezTo>
                    <a:pt x="1905838" y="3999245"/>
                    <a:pt x="1893244" y="4010465"/>
                    <a:pt x="1879042" y="4019341"/>
                  </a:cubicBezTo>
                  <a:cubicBezTo>
                    <a:pt x="1852246" y="4036088"/>
                    <a:pt x="1823934" y="4050623"/>
                    <a:pt x="1798655" y="4069582"/>
                  </a:cubicBezTo>
                  <a:cubicBezTo>
                    <a:pt x="1771860" y="4089679"/>
                    <a:pt x="1741953" y="4106189"/>
                    <a:pt x="1718269" y="4129873"/>
                  </a:cubicBezTo>
                  <a:cubicBezTo>
                    <a:pt x="1681891" y="4166250"/>
                    <a:pt x="1679393" y="4172537"/>
                    <a:pt x="1637882" y="4200211"/>
                  </a:cubicBezTo>
                  <a:cubicBezTo>
                    <a:pt x="1593280" y="4229946"/>
                    <a:pt x="1527996" y="4257587"/>
                    <a:pt x="1497205" y="4300694"/>
                  </a:cubicBezTo>
                  <a:cubicBezTo>
                    <a:pt x="1461832" y="4350216"/>
                    <a:pt x="1443799" y="4383612"/>
                    <a:pt x="1396721" y="4421275"/>
                  </a:cubicBezTo>
                  <a:cubicBezTo>
                    <a:pt x="1381470" y="4433476"/>
                    <a:pt x="1361484" y="4438917"/>
                    <a:pt x="1346480" y="4451420"/>
                  </a:cubicBezTo>
                  <a:cubicBezTo>
                    <a:pt x="1302072" y="4488427"/>
                    <a:pt x="1283589" y="4524679"/>
                    <a:pt x="1235948" y="4551903"/>
                  </a:cubicBezTo>
                  <a:cubicBezTo>
                    <a:pt x="1226752" y="4557158"/>
                    <a:pt x="1215851" y="4558602"/>
                    <a:pt x="1205803" y="4561952"/>
                  </a:cubicBezTo>
                  <a:cubicBezTo>
                    <a:pt x="1188638" y="4584839"/>
                    <a:pt x="1159953" y="4627032"/>
                    <a:pt x="1135464" y="4642338"/>
                  </a:cubicBezTo>
                  <a:cubicBezTo>
                    <a:pt x="1123753" y="4649657"/>
                    <a:pt x="1108669" y="4649037"/>
                    <a:pt x="1095271" y="4652387"/>
                  </a:cubicBezTo>
                  <a:cubicBezTo>
                    <a:pt x="1085223" y="4669134"/>
                    <a:pt x="1077493" y="4687513"/>
                    <a:pt x="1065126" y="4702629"/>
                  </a:cubicBezTo>
                  <a:cubicBezTo>
                    <a:pt x="1017039" y="4761401"/>
                    <a:pt x="961838" y="4814154"/>
                    <a:pt x="914400" y="4873451"/>
                  </a:cubicBezTo>
                  <a:cubicBezTo>
                    <a:pt x="901002" y="4890198"/>
                    <a:pt x="886103" y="4905847"/>
                    <a:pt x="874207" y="4923692"/>
                  </a:cubicBezTo>
                  <a:cubicBezTo>
                    <a:pt x="865898" y="4936156"/>
                    <a:pt x="863243" y="4952013"/>
                    <a:pt x="854110" y="4963886"/>
                  </a:cubicBezTo>
                  <a:cubicBezTo>
                    <a:pt x="829519" y="4995855"/>
                    <a:pt x="797167" y="5021501"/>
                    <a:pt x="773724" y="5054321"/>
                  </a:cubicBezTo>
                  <a:cubicBezTo>
                    <a:pt x="746678" y="5092186"/>
                    <a:pt x="730629" y="5137178"/>
                    <a:pt x="703385" y="5174901"/>
                  </a:cubicBezTo>
                  <a:cubicBezTo>
                    <a:pt x="686745" y="5197941"/>
                    <a:pt x="662300" y="5214240"/>
                    <a:pt x="643095" y="5235191"/>
                  </a:cubicBezTo>
                  <a:cubicBezTo>
                    <a:pt x="505857" y="5384905"/>
                    <a:pt x="665575" y="5222757"/>
                    <a:pt x="552660" y="5335675"/>
                  </a:cubicBezTo>
                  <a:cubicBezTo>
                    <a:pt x="545961" y="5352422"/>
                    <a:pt x="544110" y="5372060"/>
                    <a:pt x="532563" y="5385916"/>
                  </a:cubicBezTo>
                  <a:cubicBezTo>
                    <a:pt x="525782" y="5394053"/>
                    <a:pt x="509035" y="5387694"/>
                    <a:pt x="502418" y="5395965"/>
                  </a:cubicBezTo>
                  <a:cubicBezTo>
                    <a:pt x="493791" y="5406749"/>
                    <a:pt x="501357" y="5425673"/>
                    <a:pt x="492370" y="5436158"/>
                  </a:cubicBezTo>
                  <a:cubicBezTo>
                    <a:pt x="479660" y="5450987"/>
                    <a:pt x="458605" y="5455817"/>
                    <a:pt x="442128" y="5466303"/>
                  </a:cubicBezTo>
                  <a:cubicBezTo>
                    <a:pt x="421751" y="5479270"/>
                    <a:pt x="381838" y="5506497"/>
                    <a:pt x="381838" y="5506497"/>
                  </a:cubicBezTo>
                  <a:cubicBezTo>
                    <a:pt x="375052" y="5533640"/>
                    <a:pt x="363497" y="5599004"/>
                    <a:pt x="331596" y="5606980"/>
                  </a:cubicBezTo>
                  <a:lnTo>
                    <a:pt x="291403" y="5617029"/>
                  </a:lnTo>
                  <a:cubicBezTo>
                    <a:pt x="288053" y="5627077"/>
                    <a:pt x="286091" y="5637700"/>
                    <a:pt x="281354" y="5647174"/>
                  </a:cubicBezTo>
                  <a:cubicBezTo>
                    <a:pt x="271561" y="5666760"/>
                    <a:pt x="248399" y="5695117"/>
                    <a:pt x="231113" y="5707464"/>
                  </a:cubicBezTo>
                  <a:cubicBezTo>
                    <a:pt x="218924" y="5716170"/>
                    <a:pt x="204317" y="5720861"/>
                    <a:pt x="190919" y="5727560"/>
                  </a:cubicBezTo>
                  <a:cubicBezTo>
                    <a:pt x="184914" y="5745576"/>
                    <a:pt x="173192" y="5785481"/>
                    <a:pt x="160774" y="5797899"/>
                  </a:cubicBezTo>
                  <a:cubicBezTo>
                    <a:pt x="153284" y="5805389"/>
                    <a:pt x="140677" y="5804598"/>
                    <a:pt x="130629" y="5807947"/>
                  </a:cubicBezTo>
                  <a:cubicBezTo>
                    <a:pt x="110532" y="5828044"/>
                    <a:pt x="75011" y="5840203"/>
                    <a:pt x="70339" y="5868237"/>
                  </a:cubicBezTo>
                  <a:cubicBezTo>
                    <a:pt x="69209" y="5875016"/>
                    <a:pt x="54457" y="5967528"/>
                    <a:pt x="50242" y="5978769"/>
                  </a:cubicBezTo>
                  <a:cubicBezTo>
                    <a:pt x="46002" y="5990077"/>
                    <a:pt x="35547" y="5998112"/>
                    <a:pt x="30146" y="6008914"/>
                  </a:cubicBezTo>
                  <a:cubicBezTo>
                    <a:pt x="4058" y="6061089"/>
                    <a:pt x="39252" y="6019904"/>
                    <a:pt x="0" y="6059156"/>
                  </a:cubicBezTo>
                </a:path>
              </a:pathLst>
            </a:cu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E4E930B-82E9-426D-9EBF-7247B0BDF2F8}"/>
                </a:ext>
              </a:extLst>
            </p:cNvPr>
            <p:cNvSpPr/>
            <p:nvPr/>
          </p:nvSpPr>
          <p:spPr>
            <a:xfrm>
              <a:off x="562706" y="2542233"/>
              <a:ext cx="693351" cy="1095270"/>
            </a:xfrm>
            <a:custGeom>
              <a:avLst/>
              <a:gdLst>
                <a:gd name="connsiteX0" fmla="*/ 20098 w 693351"/>
                <a:gd name="connsiteY0" fmla="*/ 281354 h 1095270"/>
                <a:gd name="connsiteX1" fmla="*/ 10050 w 693351"/>
                <a:gd name="connsiteY1" fmla="*/ 894303 h 1095270"/>
                <a:gd name="connsiteX2" fmla="*/ 2 w 693351"/>
                <a:gd name="connsiteY2" fmla="*/ 934497 h 1095270"/>
                <a:gd name="connsiteX3" fmla="*/ 20098 w 693351"/>
                <a:gd name="connsiteY3" fmla="*/ 130629 h 1095270"/>
                <a:gd name="connsiteX4" fmla="*/ 60292 w 693351"/>
                <a:gd name="connsiteY4" fmla="*/ 211015 h 1095270"/>
                <a:gd name="connsiteX5" fmla="*/ 90437 w 693351"/>
                <a:gd name="connsiteY5" fmla="*/ 251209 h 1095270"/>
                <a:gd name="connsiteX6" fmla="*/ 130630 w 693351"/>
                <a:gd name="connsiteY6" fmla="*/ 321547 h 1095270"/>
                <a:gd name="connsiteX7" fmla="*/ 160775 w 693351"/>
                <a:gd name="connsiteY7" fmla="*/ 391886 h 1095270"/>
                <a:gd name="connsiteX8" fmla="*/ 190920 w 693351"/>
                <a:gd name="connsiteY8" fmla="*/ 442127 h 1095270"/>
                <a:gd name="connsiteX9" fmla="*/ 241162 w 693351"/>
                <a:gd name="connsiteY9" fmla="*/ 512466 h 1095270"/>
                <a:gd name="connsiteX10" fmla="*/ 271307 w 693351"/>
                <a:gd name="connsiteY10" fmla="*/ 592853 h 1095270"/>
                <a:gd name="connsiteX11" fmla="*/ 331597 w 693351"/>
                <a:gd name="connsiteY11" fmla="*/ 713433 h 1095270"/>
                <a:gd name="connsiteX12" fmla="*/ 341646 w 693351"/>
                <a:gd name="connsiteY12" fmla="*/ 763675 h 1095270"/>
                <a:gd name="connsiteX13" fmla="*/ 422032 w 693351"/>
                <a:gd name="connsiteY13" fmla="*/ 854110 h 1095270"/>
                <a:gd name="connsiteX14" fmla="*/ 452178 w 693351"/>
                <a:gd name="connsiteY14" fmla="*/ 904352 h 1095270"/>
                <a:gd name="connsiteX15" fmla="*/ 502419 w 693351"/>
                <a:gd name="connsiteY15" fmla="*/ 954593 h 1095270"/>
                <a:gd name="connsiteX16" fmla="*/ 562709 w 693351"/>
                <a:gd name="connsiteY16" fmla="*/ 1024932 h 1095270"/>
                <a:gd name="connsiteX17" fmla="*/ 622999 w 693351"/>
                <a:gd name="connsiteY17" fmla="*/ 1095270 h 1095270"/>
                <a:gd name="connsiteX18" fmla="*/ 643096 w 693351"/>
                <a:gd name="connsiteY18" fmla="*/ 964642 h 1095270"/>
                <a:gd name="connsiteX19" fmla="*/ 653145 w 693351"/>
                <a:gd name="connsiteY19" fmla="*/ 130629 h 1095270"/>
                <a:gd name="connsiteX20" fmla="*/ 663193 w 693351"/>
                <a:gd name="connsiteY20" fmla="*/ 90435 h 1095270"/>
                <a:gd name="connsiteX21" fmla="*/ 683290 w 693351"/>
                <a:gd name="connsiteY21" fmla="*/ 50242 h 1095270"/>
                <a:gd name="connsiteX22" fmla="*/ 693338 w 693351"/>
                <a:gd name="connsiteY22" fmla="*/ 0 h 1095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93351" h="1095270">
                  <a:moveTo>
                    <a:pt x="20098" y="281354"/>
                  </a:moveTo>
                  <a:cubicBezTo>
                    <a:pt x="16749" y="485670"/>
                    <a:pt x="16334" y="690056"/>
                    <a:pt x="10050" y="894303"/>
                  </a:cubicBezTo>
                  <a:cubicBezTo>
                    <a:pt x="9625" y="908107"/>
                    <a:pt x="-180" y="948306"/>
                    <a:pt x="2" y="934497"/>
                  </a:cubicBezTo>
                  <a:cubicBezTo>
                    <a:pt x="3528" y="666480"/>
                    <a:pt x="13399" y="398585"/>
                    <a:pt x="20098" y="130629"/>
                  </a:cubicBezTo>
                  <a:cubicBezTo>
                    <a:pt x="85814" y="196345"/>
                    <a:pt x="19219" y="118603"/>
                    <a:pt x="60292" y="211015"/>
                  </a:cubicBezTo>
                  <a:cubicBezTo>
                    <a:pt x="67094" y="226319"/>
                    <a:pt x="81446" y="237080"/>
                    <a:pt x="90437" y="251209"/>
                  </a:cubicBezTo>
                  <a:cubicBezTo>
                    <a:pt x="104935" y="273991"/>
                    <a:pt x="118554" y="297394"/>
                    <a:pt x="130630" y="321547"/>
                  </a:cubicBezTo>
                  <a:cubicBezTo>
                    <a:pt x="142038" y="344363"/>
                    <a:pt x="149367" y="369070"/>
                    <a:pt x="160775" y="391886"/>
                  </a:cubicBezTo>
                  <a:cubicBezTo>
                    <a:pt x="169509" y="409354"/>
                    <a:pt x="180569" y="425565"/>
                    <a:pt x="190920" y="442127"/>
                  </a:cubicBezTo>
                  <a:cubicBezTo>
                    <a:pt x="209285" y="471510"/>
                    <a:pt x="219056" y="482991"/>
                    <a:pt x="241162" y="512466"/>
                  </a:cubicBezTo>
                  <a:cubicBezTo>
                    <a:pt x="274484" y="679081"/>
                    <a:pt x="226954" y="474583"/>
                    <a:pt x="271307" y="592853"/>
                  </a:cubicBezTo>
                  <a:cubicBezTo>
                    <a:pt x="315928" y="711838"/>
                    <a:pt x="222637" y="560886"/>
                    <a:pt x="331597" y="713433"/>
                  </a:cubicBezTo>
                  <a:cubicBezTo>
                    <a:pt x="334947" y="730180"/>
                    <a:pt x="334709" y="748068"/>
                    <a:pt x="341646" y="763675"/>
                  </a:cubicBezTo>
                  <a:cubicBezTo>
                    <a:pt x="356316" y="796683"/>
                    <a:pt x="401930" y="828983"/>
                    <a:pt x="422032" y="854110"/>
                  </a:cubicBezTo>
                  <a:cubicBezTo>
                    <a:pt x="434233" y="869361"/>
                    <a:pt x="439977" y="889101"/>
                    <a:pt x="452178" y="904352"/>
                  </a:cubicBezTo>
                  <a:cubicBezTo>
                    <a:pt x="466973" y="922846"/>
                    <a:pt x="486415" y="937134"/>
                    <a:pt x="502419" y="954593"/>
                  </a:cubicBezTo>
                  <a:cubicBezTo>
                    <a:pt x="523286" y="977357"/>
                    <a:pt x="542051" y="1001979"/>
                    <a:pt x="562709" y="1024932"/>
                  </a:cubicBezTo>
                  <a:cubicBezTo>
                    <a:pt x="625693" y="1094914"/>
                    <a:pt x="559583" y="1010716"/>
                    <a:pt x="622999" y="1095270"/>
                  </a:cubicBezTo>
                  <a:cubicBezTo>
                    <a:pt x="629698" y="1051727"/>
                    <a:pt x="641720" y="1008675"/>
                    <a:pt x="643096" y="964642"/>
                  </a:cubicBezTo>
                  <a:cubicBezTo>
                    <a:pt x="651780" y="686753"/>
                    <a:pt x="646755" y="408580"/>
                    <a:pt x="653145" y="130629"/>
                  </a:cubicBezTo>
                  <a:cubicBezTo>
                    <a:pt x="653462" y="116822"/>
                    <a:pt x="658344" y="103366"/>
                    <a:pt x="663193" y="90435"/>
                  </a:cubicBezTo>
                  <a:cubicBezTo>
                    <a:pt x="668453" y="76410"/>
                    <a:pt x="676591" y="63640"/>
                    <a:pt x="683290" y="50242"/>
                  </a:cubicBezTo>
                  <a:cubicBezTo>
                    <a:pt x="694150" y="6799"/>
                    <a:pt x="693338" y="23858"/>
                    <a:pt x="693338" y="0"/>
                  </a:cubicBezTo>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EDFA9BD2-E282-45AC-A6FE-9EEF16C9867C}"/>
                </a:ext>
              </a:extLst>
            </p:cNvPr>
            <p:cNvSpPr/>
            <p:nvPr/>
          </p:nvSpPr>
          <p:spPr>
            <a:xfrm>
              <a:off x="1481379" y="2763297"/>
              <a:ext cx="716210" cy="783771"/>
            </a:xfrm>
            <a:custGeom>
              <a:avLst/>
              <a:gdLst>
                <a:gd name="connsiteX0" fmla="*/ 488098 w 716210"/>
                <a:gd name="connsiteY0" fmla="*/ 0 h 783771"/>
                <a:gd name="connsiteX1" fmla="*/ 126357 w 716210"/>
                <a:gd name="connsiteY1" fmla="*/ 110532 h 783771"/>
                <a:gd name="connsiteX2" fmla="*/ 35922 w 716210"/>
                <a:gd name="connsiteY2" fmla="*/ 211015 h 783771"/>
                <a:gd name="connsiteX3" fmla="*/ 25874 w 716210"/>
                <a:gd name="connsiteY3" fmla="*/ 241160 h 783771"/>
                <a:gd name="connsiteX4" fmla="*/ 5777 w 716210"/>
                <a:gd name="connsiteY4" fmla="*/ 281354 h 783771"/>
                <a:gd name="connsiteX5" fmla="*/ 25874 w 716210"/>
                <a:gd name="connsiteY5" fmla="*/ 492369 h 783771"/>
                <a:gd name="connsiteX6" fmla="*/ 35922 w 716210"/>
                <a:gd name="connsiteY6" fmla="*/ 542611 h 783771"/>
                <a:gd name="connsiteX7" fmla="*/ 56019 w 716210"/>
                <a:gd name="connsiteY7" fmla="*/ 572756 h 783771"/>
                <a:gd name="connsiteX8" fmla="*/ 86164 w 716210"/>
                <a:gd name="connsiteY8" fmla="*/ 653143 h 783771"/>
                <a:gd name="connsiteX9" fmla="*/ 96212 w 716210"/>
                <a:gd name="connsiteY9" fmla="*/ 683288 h 783771"/>
                <a:gd name="connsiteX10" fmla="*/ 126357 w 716210"/>
                <a:gd name="connsiteY10" fmla="*/ 703384 h 783771"/>
                <a:gd name="connsiteX11" fmla="*/ 156502 w 716210"/>
                <a:gd name="connsiteY11" fmla="*/ 743578 h 783771"/>
                <a:gd name="connsiteX12" fmla="*/ 196696 w 716210"/>
                <a:gd name="connsiteY12" fmla="*/ 753626 h 783771"/>
                <a:gd name="connsiteX13" fmla="*/ 347421 w 716210"/>
                <a:gd name="connsiteY13" fmla="*/ 783771 h 783771"/>
                <a:gd name="connsiteX14" fmla="*/ 528291 w 716210"/>
                <a:gd name="connsiteY14" fmla="*/ 763674 h 783771"/>
                <a:gd name="connsiteX15" fmla="*/ 538340 w 716210"/>
                <a:gd name="connsiteY15" fmla="*/ 733529 h 783771"/>
                <a:gd name="connsiteX16" fmla="*/ 568485 w 716210"/>
                <a:gd name="connsiteY16" fmla="*/ 693336 h 783771"/>
                <a:gd name="connsiteX17" fmla="*/ 588581 w 716210"/>
                <a:gd name="connsiteY17" fmla="*/ 663191 h 783771"/>
                <a:gd name="connsiteX18" fmla="*/ 618726 w 716210"/>
                <a:gd name="connsiteY18" fmla="*/ 643094 h 783771"/>
                <a:gd name="connsiteX19" fmla="*/ 648872 w 716210"/>
                <a:gd name="connsiteY19" fmla="*/ 572756 h 783771"/>
                <a:gd name="connsiteX20" fmla="*/ 679017 w 716210"/>
                <a:gd name="connsiteY20" fmla="*/ 542611 h 783771"/>
                <a:gd name="connsiteX21" fmla="*/ 699113 w 716210"/>
                <a:gd name="connsiteY21" fmla="*/ 281354 h 783771"/>
                <a:gd name="connsiteX22" fmla="*/ 668968 w 716210"/>
                <a:gd name="connsiteY22" fmla="*/ 261257 h 783771"/>
                <a:gd name="connsiteX23" fmla="*/ 618726 w 716210"/>
                <a:gd name="connsiteY23" fmla="*/ 211015 h 783771"/>
                <a:gd name="connsiteX24" fmla="*/ 558436 w 716210"/>
                <a:gd name="connsiteY24" fmla="*/ 150725 h 783771"/>
                <a:gd name="connsiteX25" fmla="*/ 528291 w 716210"/>
                <a:gd name="connsiteY25" fmla="*/ 120580 h 783771"/>
                <a:gd name="connsiteX26" fmla="*/ 498146 w 716210"/>
                <a:gd name="connsiteY26" fmla="*/ 110532 h 783771"/>
                <a:gd name="connsiteX27" fmla="*/ 478050 w 716210"/>
                <a:gd name="connsiteY27" fmla="*/ 80387 h 783771"/>
                <a:gd name="connsiteX28" fmla="*/ 437856 w 716210"/>
                <a:gd name="connsiteY28" fmla="*/ 70338 h 783771"/>
                <a:gd name="connsiteX29" fmla="*/ 307228 w 716210"/>
                <a:gd name="connsiteY29" fmla="*/ 50241 h 783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16210" h="783771">
                  <a:moveTo>
                    <a:pt x="488098" y="0"/>
                  </a:moveTo>
                  <a:cubicBezTo>
                    <a:pt x="367518" y="36844"/>
                    <a:pt x="243230" y="63226"/>
                    <a:pt x="126357" y="110532"/>
                  </a:cubicBezTo>
                  <a:cubicBezTo>
                    <a:pt x="100464" y="121012"/>
                    <a:pt x="55873" y="184414"/>
                    <a:pt x="35922" y="211015"/>
                  </a:cubicBezTo>
                  <a:cubicBezTo>
                    <a:pt x="32573" y="221063"/>
                    <a:pt x="30046" y="231425"/>
                    <a:pt x="25874" y="241160"/>
                  </a:cubicBezTo>
                  <a:cubicBezTo>
                    <a:pt x="19973" y="254928"/>
                    <a:pt x="6457" y="266390"/>
                    <a:pt x="5777" y="281354"/>
                  </a:cubicBezTo>
                  <a:cubicBezTo>
                    <a:pt x="-6342" y="547958"/>
                    <a:pt x="721" y="391756"/>
                    <a:pt x="25874" y="492369"/>
                  </a:cubicBezTo>
                  <a:cubicBezTo>
                    <a:pt x="30016" y="508938"/>
                    <a:pt x="29925" y="526619"/>
                    <a:pt x="35922" y="542611"/>
                  </a:cubicBezTo>
                  <a:cubicBezTo>
                    <a:pt x="40162" y="553919"/>
                    <a:pt x="49320" y="562708"/>
                    <a:pt x="56019" y="572756"/>
                  </a:cubicBezTo>
                  <a:cubicBezTo>
                    <a:pt x="75405" y="669691"/>
                    <a:pt x="51665" y="584145"/>
                    <a:pt x="86164" y="653143"/>
                  </a:cubicBezTo>
                  <a:cubicBezTo>
                    <a:pt x="90901" y="662617"/>
                    <a:pt x="89595" y="675017"/>
                    <a:pt x="96212" y="683288"/>
                  </a:cubicBezTo>
                  <a:cubicBezTo>
                    <a:pt x="103756" y="692718"/>
                    <a:pt x="116309" y="696685"/>
                    <a:pt x="126357" y="703384"/>
                  </a:cubicBezTo>
                  <a:cubicBezTo>
                    <a:pt x="136405" y="716782"/>
                    <a:pt x="142874" y="733844"/>
                    <a:pt x="156502" y="743578"/>
                  </a:cubicBezTo>
                  <a:cubicBezTo>
                    <a:pt x="167740" y="751605"/>
                    <a:pt x="183417" y="749832"/>
                    <a:pt x="196696" y="753626"/>
                  </a:cubicBezTo>
                  <a:cubicBezTo>
                    <a:pt x="293023" y="781147"/>
                    <a:pt x="110503" y="744284"/>
                    <a:pt x="347421" y="783771"/>
                  </a:cubicBezTo>
                  <a:cubicBezTo>
                    <a:pt x="407711" y="777072"/>
                    <a:pt x="469627" y="779112"/>
                    <a:pt x="528291" y="763674"/>
                  </a:cubicBezTo>
                  <a:cubicBezTo>
                    <a:pt x="538534" y="760978"/>
                    <a:pt x="533085" y="742725"/>
                    <a:pt x="538340" y="733529"/>
                  </a:cubicBezTo>
                  <a:cubicBezTo>
                    <a:pt x="546649" y="718988"/>
                    <a:pt x="558751" y="706964"/>
                    <a:pt x="568485" y="693336"/>
                  </a:cubicBezTo>
                  <a:cubicBezTo>
                    <a:pt x="575504" y="683509"/>
                    <a:pt x="580042" y="671730"/>
                    <a:pt x="588581" y="663191"/>
                  </a:cubicBezTo>
                  <a:cubicBezTo>
                    <a:pt x="597120" y="654651"/>
                    <a:pt x="608678" y="649793"/>
                    <a:pt x="618726" y="643094"/>
                  </a:cubicBezTo>
                  <a:cubicBezTo>
                    <a:pt x="626927" y="618494"/>
                    <a:pt x="633351" y="594485"/>
                    <a:pt x="648872" y="572756"/>
                  </a:cubicBezTo>
                  <a:cubicBezTo>
                    <a:pt x="657132" y="561192"/>
                    <a:pt x="668969" y="552659"/>
                    <a:pt x="679017" y="542611"/>
                  </a:cubicBezTo>
                  <a:cubicBezTo>
                    <a:pt x="716708" y="429537"/>
                    <a:pt x="729860" y="427401"/>
                    <a:pt x="699113" y="281354"/>
                  </a:cubicBezTo>
                  <a:cubicBezTo>
                    <a:pt x="696625" y="269536"/>
                    <a:pt x="679016" y="267956"/>
                    <a:pt x="668968" y="261257"/>
                  </a:cubicBezTo>
                  <a:cubicBezTo>
                    <a:pt x="621326" y="165969"/>
                    <a:pt x="679211" y="258058"/>
                    <a:pt x="618726" y="211015"/>
                  </a:cubicBezTo>
                  <a:cubicBezTo>
                    <a:pt x="596292" y="193566"/>
                    <a:pt x="578533" y="170822"/>
                    <a:pt x="558436" y="150725"/>
                  </a:cubicBezTo>
                  <a:cubicBezTo>
                    <a:pt x="548388" y="140677"/>
                    <a:pt x="541772" y="125074"/>
                    <a:pt x="528291" y="120580"/>
                  </a:cubicBezTo>
                  <a:lnTo>
                    <a:pt x="498146" y="110532"/>
                  </a:lnTo>
                  <a:cubicBezTo>
                    <a:pt x="491447" y="100484"/>
                    <a:pt x="488098" y="87086"/>
                    <a:pt x="478050" y="80387"/>
                  </a:cubicBezTo>
                  <a:cubicBezTo>
                    <a:pt x="466559" y="72726"/>
                    <a:pt x="451084" y="74306"/>
                    <a:pt x="437856" y="70338"/>
                  </a:cubicBezTo>
                  <a:cubicBezTo>
                    <a:pt x="346154" y="42827"/>
                    <a:pt x="408898" y="50241"/>
                    <a:pt x="307228" y="50241"/>
                  </a:cubicBezTo>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EA14D027-E51F-46BD-B82C-F994B60E4858}"/>
                </a:ext>
              </a:extLst>
            </p:cNvPr>
            <p:cNvSpPr/>
            <p:nvPr/>
          </p:nvSpPr>
          <p:spPr>
            <a:xfrm>
              <a:off x="2401543" y="2773345"/>
              <a:ext cx="80400" cy="844062"/>
            </a:xfrm>
            <a:custGeom>
              <a:avLst/>
              <a:gdLst>
                <a:gd name="connsiteX0" fmla="*/ 80400 w 80400"/>
                <a:gd name="connsiteY0" fmla="*/ 0 h 844062"/>
                <a:gd name="connsiteX1" fmla="*/ 60303 w 80400"/>
                <a:gd name="connsiteY1" fmla="*/ 492369 h 844062"/>
                <a:gd name="connsiteX2" fmla="*/ 40206 w 80400"/>
                <a:gd name="connsiteY2" fmla="*/ 622998 h 844062"/>
                <a:gd name="connsiteX3" fmla="*/ 30158 w 80400"/>
                <a:gd name="connsiteY3" fmla="*/ 733530 h 844062"/>
                <a:gd name="connsiteX4" fmla="*/ 20110 w 80400"/>
                <a:gd name="connsiteY4" fmla="*/ 783771 h 844062"/>
                <a:gd name="connsiteX5" fmla="*/ 13 w 80400"/>
                <a:gd name="connsiteY5" fmla="*/ 844062 h 844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400" h="844062">
                  <a:moveTo>
                    <a:pt x="80400" y="0"/>
                  </a:moveTo>
                  <a:cubicBezTo>
                    <a:pt x="73701" y="164123"/>
                    <a:pt x="70879" y="328450"/>
                    <a:pt x="60303" y="492369"/>
                  </a:cubicBezTo>
                  <a:cubicBezTo>
                    <a:pt x="57467" y="536333"/>
                    <a:pt x="45670" y="579283"/>
                    <a:pt x="40206" y="622998"/>
                  </a:cubicBezTo>
                  <a:cubicBezTo>
                    <a:pt x="35617" y="659708"/>
                    <a:pt x="34747" y="696820"/>
                    <a:pt x="30158" y="733530"/>
                  </a:cubicBezTo>
                  <a:cubicBezTo>
                    <a:pt x="28040" y="750477"/>
                    <a:pt x="25018" y="767413"/>
                    <a:pt x="20110" y="783771"/>
                  </a:cubicBezTo>
                  <a:cubicBezTo>
                    <a:pt x="-1231" y="854908"/>
                    <a:pt x="13" y="812673"/>
                    <a:pt x="13" y="844062"/>
                  </a:cubicBezTo>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2B4DEDF6-287F-4F0E-A3C6-BD6518163D4D}"/>
                </a:ext>
              </a:extLst>
            </p:cNvPr>
            <p:cNvSpPr/>
            <p:nvPr/>
          </p:nvSpPr>
          <p:spPr>
            <a:xfrm>
              <a:off x="2319639" y="3848519"/>
              <a:ext cx="153867" cy="130628"/>
            </a:xfrm>
            <a:custGeom>
              <a:avLst/>
              <a:gdLst>
                <a:gd name="connsiteX0" fmla="*/ 51772 w 153867"/>
                <a:gd name="connsiteY0" fmla="*/ 60290 h 130628"/>
                <a:gd name="connsiteX1" fmla="*/ 112062 w 153867"/>
                <a:gd name="connsiteY1" fmla="*/ 70338 h 130628"/>
                <a:gd name="connsiteX2" fmla="*/ 152256 w 153867"/>
                <a:gd name="connsiteY2" fmla="*/ 80386 h 130628"/>
                <a:gd name="connsiteX3" fmla="*/ 122110 w 153867"/>
                <a:gd name="connsiteY3" fmla="*/ 60290 h 130628"/>
                <a:gd name="connsiteX4" fmla="*/ 61820 w 153867"/>
                <a:gd name="connsiteY4" fmla="*/ 40193 h 130628"/>
                <a:gd name="connsiteX5" fmla="*/ 21627 w 153867"/>
                <a:gd name="connsiteY5" fmla="*/ 30145 h 130628"/>
                <a:gd name="connsiteX6" fmla="*/ 31675 w 153867"/>
                <a:gd name="connsiteY6" fmla="*/ 0 h 130628"/>
                <a:gd name="connsiteX7" fmla="*/ 41724 w 153867"/>
                <a:gd name="connsiteY7" fmla="*/ 40193 h 130628"/>
                <a:gd name="connsiteX8" fmla="*/ 61820 w 153867"/>
                <a:gd name="connsiteY8" fmla="*/ 130628 h 130628"/>
                <a:gd name="connsiteX9" fmla="*/ 91965 w 153867"/>
                <a:gd name="connsiteY9" fmla="*/ 90435 h 13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867" h="130628">
                  <a:moveTo>
                    <a:pt x="51772" y="60290"/>
                  </a:moveTo>
                  <a:cubicBezTo>
                    <a:pt x="71869" y="63639"/>
                    <a:pt x="92084" y="66343"/>
                    <a:pt x="112062" y="70338"/>
                  </a:cubicBezTo>
                  <a:cubicBezTo>
                    <a:pt x="125604" y="73046"/>
                    <a:pt x="142491" y="90151"/>
                    <a:pt x="152256" y="80386"/>
                  </a:cubicBezTo>
                  <a:cubicBezTo>
                    <a:pt x="160796" y="71846"/>
                    <a:pt x="133146" y="65195"/>
                    <a:pt x="122110" y="60290"/>
                  </a:cubicBezTo>
                  <a:cubicBezTo>
                    <a:pt x="102752" y="51687"/>
                    <a:pt x="81917" y="46892"/>
                    <a:pt x="61820" y="40193"/>
                  </a:cubicBezTo>
                  <a:cubicBezTo>
                    <a:pt x="-26687" y="69696"/>
                    <a:pt x="-666" y="74731"/>
                    <a:pt x="21627" y="30145"/>
                  </a:cubicBezTo>
                  <a:cubicBezTo>
                    <a:pt x="26364" y="20671"/>
                    <a:pt x="28326" y="10048"/>
                    <a:pt x="31675" y="0"/>
                  </a:cubicBezTo>
                  <a:cubicBezTo>
                    <a:pt x="35025" y="13398"/>
                    <a:pt x="38728" y="26712"/>
                    <a:pt x="41724" y="40193"/>
                  </a:cubicBezTo>
                  <a:cubicBezTo>
                    <a:pt x="67248" y="155049"/>
                    <a:pt x="37306" y="32569"/>
                    <a:pt x="61820" y="130628"/>
                  </a:cubicBezTo>
                  <a:cubicBezTo>
                    <a:pt x="84544" y="96542"/>
                    <a:pt x="73378" y="109022"/>
                    <a:pt x="91965" y="90435"/>
                  </a:cubicBezTo>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D82613E1-B7CC-429F-B942-1D974344BD0A}"/>
                </a:ext>
              </a:extLst>
            </p:cNvPr>
            <p:cNvSpPr/>
            <p:nvPr/>
          </p:nvSpPr>
          <p:spPr>
            <a:xfrm>
              <a:off x="10419949" y="2773345"/>
              <a:ext cx="150917" cy="1398914"/>
            </a:xfrm>
            <a:custGeom>
              <a:avLst/>
              <a:gdLst>
                <a:gd name="connsiteX0" fmla="*/ 150917 w 150917"/>
                <a:gd name="connsiteY0" fmla="*/ 0 h 1398914"/>
                <a:gd name="connsiteX1" fmla="*/ 10240 w 150917"/>
                <a:gd name="connsiteY1" fmla="*/ 1396721 h 1398914"/>
                <a:gd name="connsiteX2" fmla="*/ 192 w 150917"/>
                <a:gd name="connsiteY2" fmla="*/ 1366576 h 1398914"/>
                <a:gd name="connsiteX3" fmla="*/ 20288 w 150917"/>
                <a:gd name="connsiteY3" fmla="*/ 1336431 h 1398914"/>
              </a:gdLst>
              <a:ahLst/>
              <a:cxnLst>
                <a:cxn ang="0">
                  <a:pos x="connsiteX0" y="connsiteY0"/>
                </a:cxn>
                <a:cxn ang="0">
                  <a:pos x="connsiteX1" y="connsiteY1"/>
                </a:cxn>
                <a:cxn ang="0">
                  <a:pos x="connsiteX2" y="connsiteY2"/>
                </a:cxn>
                <a:cxn ang="0">
                  <a:pos x="connsiteX3" y="connsiteY3"/>
                </a:cxn>
              </a:cxnLst>
              <a:rect l="l" t="t" r="r" b="b"/>
              <a:pathLst>
                <a:path w="150917" h="1398914">
                  <a:moveTo>
                    <a:pt x="150917" y="0"/>
                  </a:moveTo>
                  <a:cubicBezTo>
                    <a:pt x="104025" y="465574"/>
                    <a:pt x="61539" y="931612"/>
                    <a:pt x="10240" y="1396721"/>
                  </a:cubicBezTo>
                  <a:cubicBezTo>
                    <a:pt x="9079" y="1407249"/>
                    <a:pt x="-1549" y="1377024"/>
                    <a:pt x="192" y="1366576"/>
                  </a:cubicBezTo>
                  <a:cubicBezTo>
                    <a:pt x="2177" y="1354664"/>
                    <a:pt x="20288" y="1336431"/>
                    <a:pt x="20288" y="1336431"/>
                  </a:cubicBezTo>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30CEB0B0-1DE9-4303-B947-9C389ADC975F}"/>
                </a:ext>
              </a:extLst>
            </p:cNvPr>
            <p:cNvSpPr/>
            <p:nvPr/>
          </p:nvSpPr>
          <p:spPr>
            <a:xfrm>
              <a:off x="11042585" y="2934119"/>
              <a:ext cx="241714" cy="1316334"/>
            </a:xfrm>
            <a:custGeom>
              <a:avLst/>
              <a:gdLst>
                <a:gd name="connsiteX0" fmla="*/ 241714 w 241714"/>
                <a:gd name="connsiteY0" fmla="*/ 0 h 1316334"/>
                <a:gd name="connsiteX1" fmla="*/ 231666 w 241714"/>
                <a:gd name="connsiteY1" fmla="*/ 80386 h 1316334"/>
                <a:gd name="connsiteX2" fmla="*/ 211569 w 241714"/>
                <a:gd name="connsiteY2" fmla="*/ 150725 h 1316334"/>
                <a:gd name="connsiteX3" fmla="*/ 201520 w 241714"/>
                <a:gd name="connsiteY3" fmla="*/ 301450 h 1316334"/>
                <a:gd name="connsiteX4" fmla="*/ 181424 w 241714"/>
                <a:gd name="connsiteY4" fmla="*/ 391885 h 1316334"/>
                <a:gd name="connsiteX5" fmla="*/ 161327 w 241714"/>
                <a:gd name="connsiteY5" fmla="*/ 522514 h 1316334"/>
                <a:gd name="connsiteX6" fmla="*/ 131182 w 241714"/>
                <a:gd name="connsiteY6" fmla="*/ 663191 h 1316334"/>
                <a:gd name="connsiteX7" fmla="*/ 121134 w 241714"/>
                <a:gd name="connsiteY7" fmla="*/ 713433 h 1316334"/>
                <a:gd name="connsiteX8" fmla="*/ 111085 w 241714"/>
                <a:gd name="connsiteY8" fmla="*/ 793819 h 1316334"/>
                <a:gd name="connsiteX9" fmla="*/ 90989 w 241714"/>
                <a:gd name="connsiteY9" fmla="*/ 864158 h 1316334"/>
                <a:gd name="connsiteX10" fmla="*/ 80940 w 241714"/>
                <a:gd name="connsiteY10" fmla="*/ 934496 h 1316334"/>
                <a:gd name="connsiteX11" fmla="*/ 50795 w 241714"/>
                <a:gd name="connsiteY11" fmla="*/ 1055077 h 1316334"/>
                <a:gd name="connsiteX12" fmla="*/ 30699 w 241714"/>
                <a:gd name="connsiteY12" fmla="*/ 1165608 h 1316334"/>
                <a:gd name="connsiteX13" fmla="*/ 553 w 241714"/>
                <a:gd name="connsiteY13" fmla="*/ 1286189 h 1316334"/>
                <a:gd name="connsiteX14" fmla="*/ 553 w 241714"/>
                <a:gd name="connsiteY14" fmla="*/ 1316334 h 1316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41714" h="1316334">
                  <a:moveTo>
                    <a:pt x="241714" y="0"/>
                  </a:moveTo>
                  <a:cubicBezTo>
                    <a:pt x="238365" y="26795"/>
                    <a:pt x="236962" y="53907"/>
                    <a:pt x="231666" y="80386"/>
                  </a:cubicBezTo>
                  <a:cubicBezTo>
                    <a:pt x="226884" y="104297"/>
                    <a:pt x="214864" y="126564"/>
                    <a:pt x="211569" y="150725"/>
                  </a:cubicBezTo>
                  <a:cubicBezTo>
                    <a:pt x="204765" y="200616"/>
                    <a:pt x="207766" y="251486"/>
                    <a:pt x="201520" y="301450"/>
                  </a:cubicBezTo>
                  <a:cubicBezTo>
                    <a:pt x="197690" y="332092"/>
                    <a:pt x="186948" y="361503"/>
                    <a:pt x="181424" y="391885"/>
                  </a:cubicBezTo>
                  <a:cubicBezTo>
                    <a:pt x="173543" y="435230"/>
                    <a:pt x="168570" y="479058"/>
                    <a:pt x="161327" y="522514"/>
                  </a:cubicBezTo>
                  <a:cubicBezTo>
                    <a:pt x="155652" y="556561"/>
                    <a:pt x="136127" y="640116"/>
                    <a:pt x="131182" y="663191"/>
                  </a:cubicBezTo>
                  <a:cubicBezTo>
                    <a:pt x="127603" y="679891"/>
                    <a:pt x="123731" y="696553"/>
                    <a:pt x="121134" y="713433"/>
                  </a:cubicBezTo>
                  <a:cubicBezTo>
                    <a:pt x="117028" y="740123"/>
                    <a:pt x="116381" y="767340"/>
                    <a:pt x="111085" y="793819"/>
                  </a:cubicBezTo>
                  <a:cubicBezTo>
                    <a:pt x="106303" y="817730"/>
                    <a:pt x="96098" y="840315"/>
                    <a:pt x="90989" y="864158"/>
                  </a:cubicBezTo>
                  <a:cubicBezTo>
                    <a:pt x="86027" y="887316"/>
                    <a:pt x="85819" y="911320"/>
                    <a:pt x="80940" y="934496"/>
                  </a:cubicBezTo>
                  <a:cubicBezTo>
                    <a:pt x="72405" y="975038"/>
                    <a:pt x="57606" y="1014210"/>
                    <a:pt x="50795" y="1055077"/>
                  </a:cubicBezTo>
                  <a:cubicBezTo>
                    <a:pt x="46316" y="1081952"/>
                    <a:pt x="37721" y="1137521"/>
                    <a:pt x="30699" y="1165608"/>
                  </a:cubicBezTo>
                  <a:cubicBezTo>
                    <a:pt x="18693" y="1213630"/>
                    <a:pt x="6431" y="1239169"/>
                    <a:pt x="553" y="1286189"/>
                  </a:cubicBezTo>
                  <a:cubicBezTo>
                    <a:pt x="-693" y="1296160"/>
                    <a:pt x="553" y="1306286"/>
                    <a:pt x="553" y="1316334"/>
                  </a:cubicBezTo>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E4C08964-E4AB-4668-9755-DA4B3DDE49EF}"/>
                </a:ext>
              </a:extLst>
            </p:cNvPr>
            <p:cNvSpPr/>
            <p:nvPr/>
          </p:nvSpPr>
          <p:spPr>
            <a:xfrm>
              <a:off x="9947868" y="4643198"/>
              <a:ext cx="1105323" cy="782912"/>
            </a:xfrm>
            <a:custGeom>
              <a:avLst/>
              <a:gdLst>
                <a:gd name="connsiteX0" fmla="*/ 0 w 1105323"/>
                <a:gd name="connsiteY0" fmla="*/ 320688 h 782912"/>
                <a:gd name="connsiteX1" fmla="*/ 180870 w 1105323"/>
                <a:gd name="connsiteY1" fmla="*/ 210156 h 782912"/>
                <a:gd name="connsiteX2" fmla="*/ 241161 w 1105323"/>
                <a:gd name="connsiteY2" fmla="*/ 149866 h 782912"/>
                <a:gd name="connsiteX3" fmla="*/ 301451 w 1105323"/>
                <a:gd name="connsiteY3" fmla="*/ 109672 h 782912"/>
                <a:gd name="connsiteX4" fmla="*/ 411983 w 1105323"/>
                <a:gd name="connsiteY4" fmla="*/ 59431 h 782912"/>
                <a:gd name="connsiteX5" fmla="*/ 532563 w 1105323"/>
                <a:gd name="connsiteY5" fmla="*/ 39334 h 782912"/>
                <a:gd name="connsiteX6" fmla="*/ 783772 w 1105323"/>
                <a:gd name="connsiteY6" fmla="*/ 29286 h 782912"/>
                <a:gd name="connsiteX7" fmla="*/ 793820 w 1105323"/>
                <a:gd name="connsiteY7" fmla="*/ 59431 h 782912"/>
                <a:gd name="connsiteX8" fmla="*/ 823965 w 1105323"/>
                <a:gd name="connsiteY8" fmla="*/ 99624 h 782912"/>
                <a:gd name="connsiteX9" fmla="*/ 884255 w 1105323"/>
                <a:gd name="connsiteY9" fmla="*/ 159914 h 782912"/>
                <a:gd name="connsiteX10" fmla="*/ 894303 w 1105323"/>
                <a:gd name="connsiteY10" fmla="*/ 190059 h 782912"/>
                <a:gd name="connsiteX11" fmla="*/ 954594 w 1105323"/>
                <a:gd name="connsiteY11" fmla="*/ 260398 h 782912"/>
                <a:gd name="connsiteX12" fmla="*/ 984739 w 1105323"/>
                <a:gd name="connsiteY12" fmla="*/ 320688 h 782912"/>
                <a:gd name="connsiteX13" fmla="*/ 1004835 w 1105323"/>
                <a:gd name="connsiteY13" fmla="*/ 350833 h 782912"/>
                <a:gd name="connsiteX14" fmla="*/ 1014884 w 1105323"/>
                <a:gd name="connsiteY14" fmla="*/ 401075 h 782912"/>
                <a:gd name="connsiteX15" fmla="*/ 1034980 w 1105323"/>
                <a:gd name="connsiteY15" fmla="*/ 431220 h 782912"/>
                <a:gd name="connsiteX16" fmla="*/ 1075174 w 1105323"/>
                <a:gd name="connsiteY16" fmla="*/ 531703 h 782912"/>
                <a:gd name="connsiteX17" fmla="*/ 1095270 w 1105323"/>
                <a:gd name="connsiteY17" fmla="*/ 712573 h 782912"/>
                <a:gd name="connsiteX18" fmla="*/ 1105319 w 1105323"/>
                <a:gd name="connsiteY18" fmla="*/ 782912 h 782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05323" h="782912">
                  <a:moveTo>
                    <a:pt x="0" y="320688"/>
                  </a:moveTo>
                  <a:cubicBezTo>
                    <a:pt x="60290" y="283844"/>
                    <a:pt x="123212" y="250997"/>
                    <a:pt x="180870" y="210156"/>
                  </a:cubicBezTo>
                  <a:cubicBezTo>
                    <a:pt x="204062" y="193728"/>
                    <a:pt x="217513" y="165631"/>
                    <a:pt x="241161" y="149866"/>
                  </a:cubicBezTo>
                  <a:cubicBezTo>
                    <a:pt x="261258" y="136468"/>
                    <a:pt x="279848" y="120473"/>
                    <a:pt x="301451" y="109672"/>
                  </a:cubicBezTo>
                  <a:cubicBezTo>
                    <a:pt x="336238" y="92279"/>
                    <a:pt x="375938" y="71446"/>
                    <a:pt x="411983" y="59431"/>
                  </a:cubicBezTo>
                  <a:cubicBezTo>
                    <a:pt x="434030" y="52082"/>
                    <a:pt x="516623" y="41611"/>
                    <a:pt x="532563" y="39334"/>
                  </a:cubicBezTo>
                  <a:cubicBezTo>
                    <a:pt x="618250" y="-17792"/>
                    <a:pt x="586270" y="-5063"/>
                    <a:pt x="783772" y="29286"/>
                  </a:cubicBezTo>
                  <a:cubicBezTo>
                    <a:pt x="794207" y="31101"/>
                    <a:pt x="788565" y="50235"/>
                    <a:pt x="793820" y="59431"/>
                  </a:cubicBezTo>
                  <a:cubicBezTo>
                    <a:pt x="802129" y="73972"/>
                    <a:pt x="812762" y="87176"/>
                    <a:pt x="823965" y="99624"/>
                  </a:cubicBezTo>
                  <a:cubicBezTo>
                    <a:pt x="842978" y="120749"/>
                    <a:pt x="884255" y="159914"/>
                    <a:pt x="884255" y="159914"/>
                  </a:cubicBezTo>
                  <a:cubicBezTo>
                    <a:pt x="887604" y="169962"/>
                    <a:pt x="889048" y="180863"/>
                    <a:pt x="894303" y="190059"/>
                  </a:cubicBezTo>
                  <a:cubicBezTo>
                    <a:pt x="921674" y="237960"/>
                    <a:pt x="922194" y="221518"/>
                    <a:pt x="954594" y="260398"/>
                  </a:cubicBezTo>
                  <a:cubicBezTo>
                    <a:pt x="990585" y="303587"/>
                    <a:pt x="962083" y="275376"/>
                    <a:pt x="984739" y="320688"/>
                  </a:cubicBezTo>
                  <a:cubicBezTo>
                    <a:pt x="990140" y="331490"/>
                    <a:pt x="998136" y="340785"/>
                    <a:pt x="1004835" y="350833"/>
                  </a:cubicBezTo>
                  <a:cubicBezTo>
                    <a:pt x="1008185" y="367580"/>
                    <a:pt x="1008887" y="385083"/>
                    <a:pt x="1014884" y="401075"/>
                  </a:cubicBezTo>
                  <a:cubicBezTo>
                    <a:pt x="1019124" y="412383"/>
                    <a:pt x="1029579" y="420418"/>
                    <a:pt x="1034980" y="431220"/>
                  </a:cubicBezTo>
                  <a:cubicBezTo>
                    <a:pt x="1057857" y="476974"/>
                    <a:pt x="1061809" y="491609"/>
                    <a:pt x="1075174" y="531703"/>
                  </a:cubicBezTo>
                  <a:cubicBezTo>
                    <a:pt x="1081873" y="591993"/>
                    <a:pt x="1087746" y="652380"/>
                    <a:pt x="1095270" y="712573"/>
                  </a:cubicBezTo>
                  <a:cubicBezTo>
                    <a:pt x="1105870" y="797371"/>
                    <a:pt x="1105319" y="749004"/>
                    <a:pt x="1105319" y="782912"/>
                  </a:cubicBezTo>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22472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40085C4-BC30-44BF-A9D9-AB70FA098852}"/>
              </a:ext>
            </a:extLst>
          </p:cNvPr>
          <p:cNvSpPr/>
          <p:nvPr/>
        </p:nvSpPr>
        <p:spPr>
          <a:xfrm>
            <a:off x="182880" y="517249"/>
            <a:ext cx="8510016" cy="6278642"/>
          </a:xfrm>
          <a:prstGeom prst="rect">
            <a:avLst/>
          </a:prstGeom>
        </p:spPr>
        <p:txBody>
          <a:bodyPr wrap="square">
            <a:spAutoFit/>
          </a:bodyPr>
          <a:lstStyle/>
          <a:p>
            <a:pPr fontAlgn="base"/>
            <a:r>
              <a:rPr lang="en-US" dirty="0">
                <a:solidFill>
                  <a:srgbClr val="333333"/>
                </a:solidFill>
                <a:latin typeface="Arial" panose="020B0604020202020204" pitchFamily="34" charset="0"/>
              </a:rPr>
              <a:t>To gain a better understanding of how computer modeling works, let’s think about baking a cake that has 20 ingredients. If you want to know how each ingredient contributes to the outcome of the cake, one option would be to bake 20 cakes and leave out a different ingredient each time. Such an approach would be extremely time-consuming. Alternatively, you could enter all 20 ingredients into a computer model, explaining to the computer what each ingredient does and how it interacts with other ingredients. You could then run a simulation in which a different ingredient is left out each time. In a matter of seconds, the computer could tell you how each of the 20 cakes would likely turn out if baked in real life.</a:t>
            </a:r>
            <a:br>
              <a:rPr lang="en-US" dirty="0">
                <a:solidFill>
                  <a:srgbClr val="333333"/>
                </a:solidFill>
                <a:latin typeface="Arial" panose="020B0604020202020204" pitchFamily="34" charset="0"/>
              </a:rPr>
            </a:br>
            <a:endParaRPr lang="en-US" dirty="0">
              <a:solidFill>
                <a:srgbClr val="333333"/>
              </a:solidFill>
              <a:latin typeface="Arial" panose="020B0604020202020204" pitchFamily="34" charset="0"/>
            </a:endParaRPr>
          </a:p>
          <a:p>
            <a:pPr fontAlgn="base"/>
            <a:r>
              <a:rPr lang="en-US" dirty="0">
                <a:solidFill>
                  <a:srgbClr val="333333"/>
                </a:solidFill>
                <a:latin typeface="Arial" panose="020B0604020202020204" pitchFamily="34" charset="0"/>
              </a:rPr>
              <a:t>Let’s say you now want to know how changing the amount of each ingredient will affect the cake. In your computer model, you could adjust the amounts of each of the 20 ingredients any number of times until the outcome of your simulation is a cake that suits your needs (e.g. fluffy, sticky, soft, hard, etc.). In real-life, you would need to bake 190 cakes to find out the results of changing any 2 ingredients; 1,140 cakes to find the results of changing any 3 ingredients; and 4,845 cakes to find the results of changing any 4 ingredients. </a:t>
            </a:r>
            <a:br>
              <a:rPr lang="en-US" dirty="0">
                <a:solidFill>
                  <a:srgbClr val="333333"/>
                </a:solidFill>
                <a:latin typeface="Arial" panose="020B0604020202020204" pitchFamily="34" charset="0"/>
              </a:rPr>
            </a:br>
            <a:br>
              <a:rPr lang="en-US" dirty="0">
                <a:solidFill>
                  <a:srgbClr val="333333"/>
                </a:solidFill>
                <a:latin typeface="Arial" panose="020B0604020202020204" pitchFamily="34" charset="0"/>
              </a:rPr>
            </a:br>
            <a:r>
              <a:rPr lang="en-US" dirty="0">
                <a:solidFill>
                  <a:srgbClr val="333333"/>
                </a:solidFill>
                <a:latin typeface="Arial" panose="020B0604020202020204" pitchFamily="34" charset="0"/>
              </a:rPr>
              <a:t>The power of </a:t>
            </a:r>
            <a:r>
              <a:rPr lang="en-US" dirty="0">
                <a:solidFill>
                  <a:srgbClr val="25357C"/>
                </a:solidFill>
                <a:latin typeface="inherit"/>
              </a:rPr>
              <a:t>computational modeling </a:t>
            </a:r>
            <a:r>
              <a:rPr lang="en-US" dirty="0">
                <a:solidFill>
                  <a:srgbClr val="333333"/>
                </a:solidFill>
                <a:latin typeface="Arial" panose="020B0604020202020204" pitchFamily="34" charset="0"/>
              </a:rPr>
              <a:t>is that it allows scientists and engineers to simulate variations more efficiently by computer, saving time, money, and materials.                 </a:t>
            </a:r>
          </a:p>
          <a:p>
            <a:pPr fontAlgn="base"/>
            <a:r>
              <a:rPr lang="en-US" sz="2400" dirty="0">
                <a:solidFill>
                  <a:srgbClr val="333333"/>
                </a:solidFill>
                <a:latin typeface="Arial" panose="020B0604020202020204" pitchFamily="34" charset="0"/>
              </a:rPr>
              <a:t>                                                                                 –THE NIH</a:t>
            </a:r>
            <a:endParaRPr lang="en-US" b="0" i="0" dirty="0">
              <a:solidFill>
                <a:srgbClr val="333333"/>
              </a:solidFill>
              <a:effectLst/>
              <a:latin typeface="Arial" panose="020B0604020202020204" pitchFamily="34" charset="0"/>
            </a:endParaRPr>
          </a:p>
        </p:txBody>
      </p:sp>
      <p:pic>
        <p:nvPicPr>
          <p:cNvPr id="4" name="Picture 3" descr="A picture containing object&#10;&#10;Description generated with high confidence">
            <a:extLst>
              <a:ext uri="{FF2B5EF4-FFF2-40B4-BE49-F238E27FC236}">
                <a16:creationId xmlns:a16="http://schemas.microsoft.com/office/drawing/2014/main" id="{0BA9272D-86A7-486C-910A-399731B0EF5A}"/>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8711585" y="1487423"/>
            <a:ext cx="3297535" cy="3220593"/>
          </a:xfrm>
          <a:prstGeom prst="rect">
            <a:avLst/>
          </a:prstGeom>
        </p:spPr>
      </p:pic>
      <p:sp>
        <p:nvSpPr>
          <p:cNvPr id="5" name="TextBox 4">
            <a:extLst>
              <a:ext uri="{FF2B5EF4-FFF2-40B4-BE49-F238E27FC236}">
                <a16:creationId xmlns:a16="http://schemas.microsoft.com/office/drawing/2014/main" id="{83B4A548-6EE9-487B-94B3-4239CD0A1C79}"/>
              </a:ext>
            </a:extLst>
          </p:cNvPr>
          <p:cNvSpPr txBox="1"/>
          <p:nvPr/>
        </p:nvSpPr>
        <p:spPr>
          <a:xfrm>
            <a:off x="8711591" y="4805659"/>
            <a:ext cx="3297529" cy="230832"/>
          </a:xfrm>
          <a:prstGeom prst="rect">
            <a:avLst/>
          </a:prstGeom>
          <a:noFill/>
        </p:spPr>
        <p:txBody>
          <a:bodyPr wrap="square" rtlCol="0">
            <a:spAutoFit/>
          </a:bodyPr>
          <a:lstStyle/>
          <a:p>
            <a:r>
              <a:rPr lang="en-US" sz="900">
                <a:hlinkClick r:id="rId4" tooltip="http://katfrog.wegrok.net/2012/11/happy-5th-birthday-android.html"/>
              </a:rPr>
              <a:t>This Photo</a:t>
            </a:r>
            <a:r>
              <a:rPr lang="en-US" sz="900"/>
              <a:t> by Unknown Author is licensed under </a:t>
            </a:r>
            <a:r>
              <a:rPr lang="en-US" sz="900">
                <a:hlinkClick r:id="rId5" tooltip="https://creativecommons.org/licenses/by-nc-sa/4.0/"/>
              </a:rPr>
              <a:t>CC BY-NC-SA</a:t>
            </a:r>
            <a:endParaRPr lang="en-US" sz="900"/>
          </a:p>
        </p:txBody>
      </p:sp>
    </p:spTree>
    <p:extLst>
      <p:ext uri="{BB962C8B-B14F-4D97-AF65-F5344CB8AC3E}">
        <p14:creationId xmlns:p14="http://schemas.microsoft.com/office/powerpoint/2010/main" val="21219773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11309-5F4F-4450-BDF5-2ED27EFD8AB9}"/>
              </a:ext>
            </a:extLst>
          </p:cNvPr>
          <p:cNvSpPr>
            <a:spLocks noGrp="1"/>
          </p:cNvSpPr>
          <p:nvPr>
            <p:ph type="title"/>
          </p:nvPr>
        </p:nvSpPr>
        <p:spPr/>
        <p:txBody>
          <a:bodyPr/>
          <a:lstStyle/>
          <a:p>
            <a:r>
              <a:rPr lang="en-US" dirty="0"/>
              <a:t>A simulation</a:t>
            </a:r>
          </a:p>
        </p:txBody>
      </p:sp>
      <p:sp>
        <p:nvSpPr>
          <p:cNvPr id="3" name="Content Placeholder 2">
            <a:extLst>
              <a:ext uri="{FF2B5EF4-FFF2-40B4-BE49-F238E27FC236}">
                <a16:creationId xmlns:a16="http://schemas.microsoft.com/office/drawing/2014/main" id="{6404DC1A-F466-4D05-B43E-867F7041955C}"/>
              </a:ext>
            </a:extLst>
          </p:cNvPr>
          <p:cNvSpPr>
            <a:spLocks noGrp="1"/>
          </p:cNvSpPr>
          <p:nvPr>
            <p:ph idx="1"/>
          </p:nvPr>
        </p:nvSpPr>
        <p:spPr/>
        <p:txBody>
          <a:bodyPr>
            <a:normAutofit/>
          </a:bodyPr>
          <a:lstStyle/>
          <a:p>
            <a:r>
              <a:rPr lang="en-US" sz="4400" dirty="0"/>
              <a:t>Should be “correct”</a:t>
            </a:r>
          </a:p>
          <a:p>
            <a:r>
              <a:rPr lang="en-US" sz="4400" dirty="0"/>
              <a:t>Is never perfect</a:t>
            </a:r>
          </a:p>
          <a:p>
            <a:r>
              <a:rPr lang="en-US" sz="4400" dirty="0"/>
              <a:t>Should allow us to learn something new</a:t>
            </a:r>
          </a:p>
        </p:txBody>
      </p:sp>
      <p:pic>
        <p:nvPicPr>
          <p:cNvPr id="3074" name="Picture 2" descr="https://i.imgur.com/76Lrp56.gif">
            <a:extLst>
              <a:ext uri="{FF2B5EF4-FFF2-40B4-BE49-F238E27FC236}">
                <a16:creationId xmlns:a16="http://schemas.microsoft.com/office/drawing/2014/main" id="{7F7B47D5-0459-4CDA-98F7-49AC891A19F6}"/>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6470301" y="1486694"/>
            <a:ext cx="4572000" cy="2514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68084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CE7A69-7B71-4857-B666-54150C9E03A1}"/>
              </a:ext>
            </a:extLst>
          </p:cNvPr>
          <p:cNvSpPr>
            <a:spLocks noGrp="1"/>
          </p:cNvSpPr>
          <p:nvPr>
            <p:ph type="title"/>
          </p:nvPr>
        </p:nvSpPr>
        <p:spPr/>
        <p:txBody>
          <a:bodyPr/>
          <a:lstStyle/>
          <a:p>
            <a:pPr algn="ctr"/>
            <a:r>
              <a:rPr lang="en-US" dirty="0"/>
              <a:t>What questions are we </a:t>
            </a:r>
            <a:r>
              <a:rPr lang="en-US" strike="sngStrike" dirty="0"/>
              <a:t>solving</a:t>
            </a:r>
            <a:r>
              <a:rPr lang="en-US" dirty="0"/>
              <a:t> poking at?</a:t>
            </a:r>
          </a:p>
        </p:txBody>
      </p:sp>
      <p:sp>
        <p:nvSpPr>
          <p:cNvPr id="3" name="Text Placeholder 2">
            <a:extLst>
              <a:ext uri="{FF2B5EF4-FFF2-40B4-BE49-F238E27FC236}">
                <a16:creationId xmlns:a16="http://schemas.microsoft.com/office/drawing/2014/main" id="{6203A6D4-C5E9-4B73-B817-E1E7A002690D}"/>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262635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5A0E0-E16B-4F74-93C1-0FFC0096CF4D}"/>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2B5CD06F-779A-47C7-8DBE-78376D8BCF9A}"/>
              </a:ext>
            </a:extLst>
          </p:cNvPr>
          <p:cNvSpPr>
            <a:spLocks noGrp="1"/>
          </p:cNvSpPr>
          <p:nvPr>
            <p:ph idx="1"/>
          </p:nvPr>
        </p:nvSpPr>
        <p:spPr/>
        <p:txBody>
          <a:bodyPr>
            <a:normAutofit/>
          </a:bodyPr>
          <a:lstStyle/>
          <a:p>
            <a:r>
              <a:rPr lang="en-US" dirty="0"/>
              <a:t>Let’s do an activity…</a:t>
            </a:r>
          </a:p>
        </p:txBody>
      </p:sp>
      <p:pic>
        <p:nvPicPr>
          <p:cNvPr id="2050" name="Picture 2" descr="https://upload.wikimedia.org/wikipedia/commons/e/e2/MF_QD.png">
            <a:extLst>
              <a:ext uri="{FF2B5EF4-FFF2-40B4-BE49-F238E27FC236}">
                <a16:creationId xmlns:a16="http://schemas.microsoft.com/office/drawing/2014/main" id="{94230291-6DC0-48A0-86C5-CB5DD3E4DC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0938" y="2614633"/>
            <a:ext cx="6829236" cy="32618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5722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D7625-6B9A-4BB5-AB3F-D135D0B79F4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78C9A99-42E6-4716-A7E9-9C3F119B3FED}"/>
              </a:ext>
            </a:extLst>
          </p:cNvPr>
          <p:cNvSpPr>
            <a:spLocks noGrp="1"/>
          </p:cNvSpPr>
          <p:nvPr>
            <p:ph idx="1"/>
          </p:nvPr>
        </p:nvSpPr>
        <p:spPr/>
        <p:txBody>
          <a:bodyPr/>
          <a:lstStyle/>
          <a:p>
            <a:endParaRPr lang="en-US"/>
          </a:p>
        </p:txBody>
      </p:sp>
      <p:pic>
        <p:nvPicPr>
          <p:cNvPr id="4" name="Picture 3" descr="A screenshot of a cell phone&#10;&#10;Description generated with very high confidence">
            <a:extLst>
              <a:ext uri="{FF2B5EF4-FFF2-40B4-BE49-F238E27FC236}">
                <a16:creationId xmlns:a16="http://schemas.microsoft.com/office/drawing/2014/main" id="{84CDDE48-A30E-460C-988F-EE3C85EF69F7}"/>
              </a:ext>
            </a:extLst>
          </p:cNvPr>
          <p:cNvPicPr>
            <a:picLocks noChangeAspect="1"/>
          </p:cNvPicPr>
          <p:nvPr/>
        </p:nvPicPr>
        <p:blipFill>
          <a:blip r:embed="rId2"/>
          <a:stretch>
            <a:fillRect/>
          </a:stretch>
        </p:blipFill>
        <p:spPr>
          <a:xfrm>
            <a:off x="1114235" y="605075"/>
            <a:ext cx="9963530" cy="5887800"/>
          </a:xfrm>
          <a:prstGeom prst="rect">
            <a:avLst/>
          </a:prstGeom>
        </p:spPr>
      </p:pic>
    </p:spTree>
    <p:extLst>
      <p:ext uri="{BB962C8B-B14F-4D97-AF65-F5344CB8AC3E}">
        <p14:creationId xmlns:p14="http://schemas.microsoft.com/office/powerpoint/2010/main" val="20798975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EF44E-33FF-4268-985A-1032B22DFCB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3255F6A-036D-462C-914A-28E2864EF610}"/>
              </a:ext>
            </a:extLst>
          </p:cNvPr>
          <p:cNvSpPr>
            <a:spLocks noGrp="1"/>
          </p:cNvSpPr>
          <p:nvPr>
            <p:ph idx="1"/>
          </p:nvPr>
        </p:nvSpPr>
        <p:spPr/>
        <p:txBody>
          <a:bodyPr/>
          <a:lstStyle/>
          <a:p>
            <a:endParaRPr lang="en-US"/>
          </a:p>
        </p:txBody>
      </p:sp>
      <p:pic>
        <p:nvPicPr>
          <p:cNvPr id="6146" name="Picture 2" descr="http://www.zo.utexas.edu/faculty/sjasper/images/19.15.gif">
            <a:extLst>
              <a:ext uri="{FF2B5EF4-FFF2-40B4-BE49-F238E27FC236}">
                <a16:creationId xmlns:a16="http://schemas.microsoft.com/office/drawing/2014/main" id="{68C25163-BBD9-4DC5-8E43-2129539375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3129" y="976808"/>
            <a:ext cx="11685742" cy="52001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3683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6" name="Picture 4" descr="Image result for oncogenes cancer growth">
            <a:extLst>
              <a:ext uri="{FF2B5EF4-FFF2-40B4-BE49-F238E27FC236}">
                <a16:creationId xmlns:a16="http://schemas.microsoft.com/office/drawing/2014/main" id="{6111DD60-0D5C-4CEB-AD4A-272BE94373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5012" y="2611638"/>
            <a:ext cx="10098594" cy="404853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F703071-9F9D-4CE5-9119-F40C162421B6}"/>
              </a:ext>
            </a:extLst>
          </p:cNvPr>
          <p:cNvSpPr>
            <a:spLocks noGrp="1"/>
          </p:cNvSpPr>
          <p:nvPr>
            <p:ph type="title"/>
          </p:nvPr>
        </p:nvSpPr>
        <p:spPr/>
        <p:txBody>
          <a:bodyPr/>
          <a:lstStyle/>
          <a:p>
            <a:endParaRPr lang="en-US"/>
          </a:p>
        </p:txBody>
      </p:sp>
      <p:pic>
        <p:nvPicPr>
          <p:cNvPr id="8198" name="Picture 6" descr="Image result for oncogenes cancer growth">
            <a:extLst>
              <a:ext uri="{FF2B5EF4-FFF2-40B4-BE49-F238E27FC236}">
                <a16:creationId xmlns:a16="http://schemas.microsoft.com/office/drawing/2014/main" id="{C1CC8D5E-D013-44AB-AFCB-323B7D5D964D}"/>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911" b="98726" l="1266" r="96709">
                        <a14:foregroundMark x1="2785" y1="65287" x2="3797" y2="7325"/>
                        <a14:foregroundMark x1="3797" y1="7325" x2="6835" y2="19745"/>
                        <a14:foregroundMark x1="6835" y1="19745" x2="7342" y2="49045"/>
                        <a14:foregroundMark x1="7342" y1="49045" x2="14684" y2="58917"/>
                        <a14:foregroundMark x1="14684" y1="58917" x2="25570" y2="60191"/>
                        <a14:foregroundMark x1="25570" y1="60191" x2="14177" y2="57643"/>
                        <a14:foregroundMark x1="14177" y1="57643" x2="35443" y2="50318"/>
                        <a14:foregroundMark x1="35443" y1="50318" x2="37722" y2="37580"/>
                        <a14:foregroundMark x1="37722" y1="37580" x2="13671" y2="34076"/>
                        <a14:foregroundMark x1="13671" y1="34076" x2="37975" y2="28344"/>
                        <a14:foregroundMark x1="37975" y1="28344" x2="51392" y2="28344"/>
                        <a14:foregroundMark x1="51392" y1="28344" x2="62532" y2="27707"/>
                        <a14:foregroundMark x1="62532" y1="27707" x2="70633" y2="18471"/>
                        <a14:foregroundMark x1="70633" y1="18471" x2="61266" y2="8917"/>
                        <a14:foregroundMark x1="61266" y1="8917" x2="50380" y2="14650"/>
                        <a14:foregroundMark x1="50380" y1="14650" x2="63291" y2="22611"/>
                        <a14:foregroundMark x1="63291" y1="22611" x2="89620" y2="21975"/>
                        <a14:foregroundMark x1="89620" y1="21975" x2="97215" y2="12102"/>
                        <a14:foregroundMark x1="97215" y1="12102" x2="95696" y2="78662"/>
                        <a14:foregroundMark x1="95696" y1="78662" x2="88354" y2="90446"/>
                        <a14:foregroundMark x1="88354" y1="90446" x2="66835" y2="97134"/>
                        <a14:foregroundMark x1="66835" y1="97134" x2="74684" y2="85669"/>
                        <a14:foregroundMark x1="74684" y1="85669" x2="64051" y2="90446"/>
                        <a14:foregroundMark x1="64051" y1="90446" x2="75443" y2="78981"/>
                        <a14:foregroundMark x1="75443" y1="78981" x2="80759" y2="64331"/>
                        <a14:foregroundMark x1="80759" y1="64331" x2="66582" y2="59236"/>
                        <a14:foregroundMark x1="66582" y1="59236" x2="75696" y2="68790"/>
                        <a14:foregroundMark x1="75696" y1="68790" x2="79494" y2="52229"/>
                        <a14:foregroundMark x1="79494" y1="52229" x2="73671" y2="40446"/>
                        <a14:foregroundMark x1="73671" y1="40446" x2="80506" y2="29618"/>
                        <a14:foregroundMark x1="80506" y1="29618" x2="69114" y2="30573"/>
                        <a14:foregroundMark x1="69114" y1="30573" x2="58987" y2="23885"/>
                        <a14:foregroundMark x1="58987" y1="23885" x2="64051" y2="11465"/>
                        <a14:foregroundMark x1="64051" y1="11465" x2="53418" y2="6051"/>
                        <a14:foregroundMark x1="53418" y1="6051" x2="36709" y2="8280"/>
                        <a14:foregroundMark x1="36709" y1="8280" x2="26329" y2="13376"/>
                        <a14:foregroundMark x1="26329" y1="13376" x2="14430" y2="13694"/>
                        <a14:foregroundMark x1="14430" y1="13694" x2="24557" y2="8599"/>
                        <a14:foregroundMark x1="24557" y1="8599" x2="24810" y2="8599"/>
                        <a14:foregroundMark x1="7342" y1="5096" x2="7342" y2="20064"/>
                        <a14:foregroundMark x1="7342" y1="20064" x2="4304" y2="6688"/>
                        <a14:foregroundMark x1="4304" y1="6688" x2="7342" y2="4459"/>
                        <a14:foregroundMark x1="48354" y1="38217" x2="59494" y2="43631"/>
                        <a14:foregroundMark x1="59494" y1="43631" x2="66329" y2="62102"/>
                        <a14:foregroundMark x1="66329" y1="62102" x2="75443" y2="73248"/>
                        <a14:foregroundMark x1="75443" y1="73248" x2="89620" y2="61783"/>
                        <a14:foregroundMark x1="89620" y1="61783" x2="88101" y2="60828"/>
                        <a14:foregroundMark x1="73165" y1="83439" x2="80253" y2="94904"/>
                        <a14:foregroundMark x1="80253" y1="94904" x2="98734" y2="59236"/>
                        <a14:foregroundMark x1="98734" y1="59236" x2="96709" y2="29936"/>
                        <a14:foregroundMark x1="96709" y1="29936" x2="86835" y2="19745"/>
                        <a14:foregroundMark x1="86835" y1="19745" x2="76709" y2="32166"/>
                        <a14:foregroundMark x1="76709" y1="32166" x2="75190" y2="92038"/>
                        <a14:foregroundMark x1="75190" y1="92038" x2="91139" y2="81847"/>
                        <a14:foregroundMark x1="91139" y1="81847" x2="98987" y2="63694"/>
                        <a14:foregroundMark x1="98987" y1="63694" x2="94937" y2="12739"/>
                        <a14:foregroundMark x1="94937" y1="12739" x2="87848" y2="96815"/>
                        <a14:foregroundMark x1="87848" y1="96815" x2="92152" y2="41083"/>
                        <a14:foregroundMark x1="92152" y1="41083" x2="88101" y2="91083"/>
                        <a14:foregroundMark x1="88101" y1="91083" x2="89114" y2="20382"/>
                        <a14:foregroundMark x1="89114" y1="20382" x2="86835" y2="73248"/>
                        <a14:foregroundMark x1="86835" y1="73248" x2="86582" y2="47134"/>
                        <a14:foregroundMark x1="86582" y1="47134" x2="70380" y2="1592"/>
                        <a14:foregroundMark x1="70380" y1="1592" x2="73671" y2="49045"/>
                        <a14:foregroundMark x1="73671" y1="49045" x2="82278" y2="17516"/>
                        <a14:foregroundMark x1="82278" y1="17516" x2="98228" y2="87898"/>
                        <a14:foregroundMark x1="98228" y1="87898" x2="99747" y2="68471"/>
                        <a14:foregroundMark x1="99747" y1="68471" x2="95949" y2="99045"/>
                        <a14:foregroundMark x1="95949" y1="99045" x2="97722" y2="29299"/>
                        <a14:foregroundMark x1="97722" y1="29299" x2="97468" y2="79299"/>
                        <a14:foregroundMark x1="97468" y1="79299" x2="99241" y2="48089"/>
                        <a14:foregroundMark x1="99241" y1="48089" x2="95949" y2="74841"/>
                        <a14:foregroundMark x1="95949" y1="74841" x2="92658" y2="4459"/>
                        <a14:foregroundMark x1="92658" y1="4459" x2="85570" y2="32803"/>
                        <a14:foregroundMark x1="85570" y1="32803" x2="85823" y2="4140"/>
                        <a14:foregroundMark x1="85823" y1="4140" x2="78481" y2="50318"/>
                        <a14:foregroundMark x1="78481" y1="50318" x2="74684" y2="21019"/>
                        <a14:foregroundMark x1="74684" y1="21019" x2="68861" y2="78981"/>
                        <a14:foregroundMark x1="68861" y1="78981" x2="56456" y2="18153"/>
                        <a14:foregroundMark x1="56456" y1="18153" x2="46076" y2="10510"/>
                        <a14:foregroundMark x1="46076" y1="10510" x2="58987" y2="10510"/>
                        <a14:foregroundMark x1="58987" y1="10510" x2="49367" y2="3503"/>
                        <a14:foregroundMark x1="49367" y1="3503" x2="61519" y2="6688"/>
                        <a14:foregroundMark x1="61519" y1="6688" x2="48101" y2="0"/>
                        <a14:foregroundMark x1="48101" y1="0" x2="67595" y2="11783"/>
                        <a14:foregroundMark x1="67595" y1="11783" x2="47089" y2="9554"/>
                        <a14:foregroundMark x1="47089" y1="9554" x2="35949" y2="3822"/>
                        <a14:foregroundMark x1="35949" y1="3822" x2="22532" y2="5732"/>
                        <a14:foregroundMark x1="22532" y1="5732" x2="32658" y2="14650"/>
                        <a14:foregroundMark x1="32658" y1="14650" x2="17975" y2="14013"/>
                        <a14:foregroundMark x1="17975" y1="14013" x2="20000" y2="13376"/>
                        <a14:foregroundMark x1="51899" y1="24204" x2="38734" y2="26752"/>
                        <a14:foregroundMark x1="38734" y1="26752" x2="51139" y2="22930"/>
                        <a14:foregroundMark x1="51139" y1="22930" x2="41519" y2="16561"/>
                        <a14:foregroundMark x1="41519" y1="16561" x2="52405" y2="29299"/>
                        <a14:foregroundMark x1="52405" y1="29299" x2="38228" y2="19745"/>
                        <a14:foregroundMark x1="38228" y1="19745" x2="55696" y2="21975"/>
                        <a14:foregroundMark x1="55696" y1="21975" x2="41013" y2="20064"/>
                        <a14:foregroundMark x1="41013" y1="20064" x2="41013" y2="20064"/>
                        <a14:foregroundMark x1="42532" y1="21338" x2="56709" y2="2548"/>
                        <a14:foregroundMark x1="56709" y1="2548" x2="40506" y2="2229"/>
                        <a14:foregroundMark x1="40506" y1="2229" x2="32152" y2="6051"/>
                        <a14:foregroundMark x1="19747" y1="7006" x2="6582" y2="17834"/>
                        <a14:foregroundMark x1="6582" y1="17834" x2="25063" y2="21338"/>
                        <a14:foregroundMark x1="25063" y1="21338" x2="35696" y2="11465"/>
                        <a14:foregroundMark x1="35696" y1="11465" x2="23038" y2="17834"/>
                        <a14:foregroundMark x1="23038" y1="17834" x2="12152" y2="33439"/>
                        <a14:foregroundMark x1="25823" y1="54459" x2="30380" y2="57006"/>
                        <a14:foregroundMark x1="23797" y1="58599" x2="27342" y2="55414"/>
                        <a14:foregroundMark x1="20759" y1="53185" x2="27089" y2="57643"/>
                        <a14:foregroundMark x1="20000" y1="59554" x2="31646" y2="59236"/>
                        <a14:foregroundMark x1="31646" y1="59236" x2="31899" y2="59236"/>
                        <a14:foregroundMark x1="15949" y1="58280" x2="28101" y2="58280"/>
                        <a14:foregroundMark x1="28101" y1="58280" x2="27342" y2="58280"/>
                        <a14:foregroundMark x1="9367" y1="58599" x2="19241" y2="57643"/>
                        <a14:foregroundMark x1="6329" y1="57006" x2="4810" y2="62420"/>
                        <a14:foregroundMark x1="6582" y1="55096" x2="3291" y2="45541"/>
                        <a14:foregroundMark x1="1266" y1="57962" x2="3038" y2="33439"/>
                        <a14:foregroundMark x1="3038" y1="33439" x2="2025" y2="41401"/>
                        <a14:foregroundMark x1="1266" y1="46497" x2="4810" y2="20382"/>
                        <a14:foregroundMark x1="4810" y1="20382" x2="4810" y2="20382"/>
                        <a14:foregroundMark x1="6329" y1="40446" x2="5316" y2="14331"/>
                        <a14:foregroundMark x1="16709" y1="53185" x2="31646" y2="53185"/>
                        <a14:foregroundMark x1="31646" y1="53185" x2="40506" y2="49682"/>
                        <a14:foregroundMark x1="48608" y1="52229" x2="62025" y2="61783"/>
                        <a14:foregroundMark x1="62025" y1="61783" x2="68101" y2="69745"/>
                        <a14:foregroundMark x1="52152" y1="58599" x2="64810" y2="66242"/>
                        <a14:foregroundMark x1="64810" y1="66242" x2="67595" y2="66879"/>
                        <a14:foregroundMark x1="63291" y1="67197" x2="56456" y2="67834"/>
                        <a14:foregroundMark x1="66582" y1="86943" x2="62278" y2="90764"/>
                        <a14:foregroundMark x1="64557" y1="90127" x2="42532" y2="90127"/>
                        <a14:foregroundMark x1="42532" y1="90127" x2="64051" y2="89172"/>
                        <a14:foregroundMark x1="64051" y1="89172" x2="66329" y2="89172"/>
                        <a14:foregroundMark x1="53418" y1="89172" x2="42885" y2="91104"/>
                        <a14:foregroundMark x1="41266" y1="91401" x2="50886" y2="90127"/>
                        <a14:foregroundMark x1="38228" y1="88854" x2="51899" y2="88217"/>
                        <a14:foregroundMark x1="31139" y1="61465" x2="9620" y2="60191"/>
                        <a14:foregroundMark x1="4304" y1="63694" x2="2278" y2="65287"/>
                        <a14:foregroundMark x1="5570" y1="64013" x2="4810" y2="62420"/>
                        <a14:foregroundMark x1="2532" y1="64331" x2="3797" y2="63376"/>
                        <a14:foregroundMark x1="61519" y1="96497" x2="85316" y2="96497"/>
                        <a14:foregroundMark x1="19241" y1="35032" x2="11392" y2="44904"/>
                        <a14:foregroundMark x1="11392" y1="44904" x2="21772" y2="45541"/>
                        <a14:foregroundMark x1="21772" y1="45541" x2="18987" y2="42675"/>
                        <a14:foregroundMark x1="84810" y1="93631" x2="95696" y2="91401"/>
                        <a14:foregroundMark x1="95696" y1="91401" x2="96962" y2="9236"/>
                        <a14:foregroundMark x1="4304" y1="64968" x2="3544" y2="65924"/>
                        <a14:foregroundMark x1="37975" y1="87261" x2="42532" y2="89809"/>
                        <a14:foregroundMark x1="38228" y1="90127" x2="40759" y2="90446"/>
                        <a14:foregroundMark x1="52133" y1="97785" x2="52658" y2="97771"/>
                        <a14:foregroundMark x1="52658" y1="97771" x2="53418" y2="97771"/>
                        <a14:backgroundMark x1="8608" y1="83121" x2="12152" y2="92357"/>
                        <a14:backgroundMark x1="5063" y1="86306" x2="16456" y2="96178"/>
                        <a14:backgroundMark x1="16456" y1="96178" x2="17722" y2="94586"/>
                        <a14:backgroundMark x1="8861" y1="94586" x2="20253" y2="91720"/>
                        <a14:backgroundMark x1="20253" y1="91720" x2="7848" y2="94904"/>
                        <a14:backgroundMark x1="7848" y1="94904" x2="22670" y2="96944"/>
                        <a14:backgroundMark x1="14430" y1="92038" x2="24051" y2="81529"/>
                        <a14:backgroundMark x1="24051" y1="81529" x2="14430" y2="75478"/>
                        <a14:backgroundMark x1="14430" y1="75478" x2="4051" y2="85350"/>
                        <a14:backgroundMark x1="4051" y1="85350" x2="17215" y2="90446"/>
                        <a14:backgroundMark x1="17215" y1="90446" x2="19241" y2="90446"/>
                        <a14:backgroundMark x1="17722" y1="86306" x2="25033" y2="92023"/>
                        <a14:backgroundMark x1="23544" y1="92994" x2="33418" y2="96815"/>
                        <a14:backgroundMark x1="33418" y1="96815" x2="40506" y2="96815"/>
                        <a14:backgroundMark x1="37975" y1="97134" x2="42532" y2="97134"/>
                        <a14:backgroundMark x1="39241" y1="97771" x2="45063" y2="98089"/>
                        <a14:backgroundMark x1="44557" y1="98408" x2="51646" y2="98726"/>
                      </a14:backgroundRemoval>
                    </a14:imgEffect>
                  </a14:imgLayer>
                </a14:imgProps>
              </a:ext>
              <a:ext uri="{28A0092B-C50C-407E-A947-70E740481C1C}">
                <a14:useLocalDpi xmlns:a14="http://schemas.microsoft.com/office/drawing/2010/main" val="0"/>
              </a:ext>
            </a:extLst>
          </a:blip>
          <a:srcRect/>
          <a:stretch>
            <a:fillRect/>
          </a:stretch>
        </p:blipFill>
        <p:spPr bwMode="auto">
          <a:xfrm>
            <a:off x="7368201" y="466045"/>
            <a:ext cx="4368787" cy="34729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07072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700CA-2F04-4189-A3E0-1423FC90EAF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C7982BB-C4D3-45D6-A6EC-8091BB60567E}"/>
              </a:ext>
            </a:extLst>
          </p:cNvPr>
          <p:cNvSpPr>
            <a:spLocks noGrp="1"/>
          </p:cNvSpPr>
          <p:nvPr>
            <p:ph idx="1"/>
          </p:nvPr>
        </p:nvSpPr>
        <p:spPr/>
        <p:txBody>
          <a:bodyPr/>
          <a:lstStyle/>
          <a:p>
            <a:endParaRPr lang="en-US"/>
          </a:p>
        </p:txBody>
      </p:sp>
      <p:pic>
        <p:nvPicPr>
          <p:cNvPr id="9218" name="Picture 2" descr="http://www.zo.utexas.edu/faculty/sjasper/images/19.14.gif">
            <a:extLst>
              <a:ext uri="{FF2B5EF4-FFF2-40B4-BE49-F238E27FC236}">
                <a16:creationId xmlns:a16="http://schemas.microsoft.com/office/drawing/2014/main" id="{007E5583-27CD-4CF3-AF5F-C1B01B6EB1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25862" y="365125"/>
            <a:ext cx="8940276" cy="6492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37531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CB043-16E2-43ED-8C08-B5FA7E9A1A4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D3F18BF-FF45-4029-A6AC-B42786444F2B}"/>
              </a:ext>
            </a:extLst>
          </p:cNvPr>
          <p:cNvSpPr>
            <a:spLocks noGrp="1"/>
          </p:cNvSpPr>
          <p:nvPr>
            <p:ph idx="1"/>
          </p:nvPr>
        </p:nvSpPr>
        <p:spPr/>
        <p:txBody>
          <a:bodyPr/>
          <a:lstStyle/>
          <a:p>
            <a:endParaRPr lang="en-US"/>
          </a:p>
        </p:txBody>
      </p:sp>
      <p:pic>
        <p:nvPicPr>
          <p:cNvPr id="5" name="Picture 2" descr="https://upload.wikimedia.org/wikipedia/commons/e/e2/MF_QD.png">
            <a:extLst>
              <a:ext uri="{FF2B5EF4-FFF2-40B4-BE49-F238E27FC236}">
                <a16:creationId xmlns:a16="http://schemas.microsoft.com/office/drawing/2014/main" id="{2477C4D1-1B7A-4F2A-9222-355A39EF05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6794" y="596993"/>
            <a:ext cx="4566054" cy="218087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screenshot of a cell phone&#10;&#10;Description generated with very high confidence">
            <a:extLst>
              <a:ext uri="{FF2B5EF4-FFF2-40B4-BE49-F238E27FC236}">
                <a16:creationId xmlns:a16="http://schemas.microsoft.com/office/drawing/2014/main" id="{F17FE350-F591-4E67-8FE5-0D1A39E16AA5}"/>
              </a:ext>
            </a:extLst>
          </p:cNvPr>
          <p:cNvPicPr>
            <a:picLocks noChangeAspect="1"/>
          </p:cNvPicPr>
          <p:nvPr/>
        </p:nvPicPr>
        <p:blipFill>
          <a:blip r:embed="rId3"/>
          <a:stretch>
            <a:fillRect/>
          </a:stretch>
        </p:blipFill>
        <p:spPr>
          <a:xfrm>
            <a:off x="-32545" y="2720866"/>
            <a:ext cx="7000990" cy="4137131"/>
          </a:xfrm>
          <a:prstGeom prst="rect">
            <a:avLst/>
          </a:prstGeom>
        </p:spPr>
      </p:pic>
      <p:pic>
        <p:nvPicPr>
          <p:cNvPr id="7" name="Picture 2" descr="http://www.zo.utexas.edu/faculty/sjasper/images/19.14.gif">
            <a:extLst>
              <a:ext uri="{FF2B5EF4-FFF2-40B4-BE49-F238E27FC236}">
                <a16:creationId xmlns:a16="http://schemas.microsoft.com/office/drawing/2014/main" id="{F3A7E0B6-1687-4CEA-8CD7-9D7DF386E12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68445" y="2909581"/>
            <a:ext cx="5176872" cy="375970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Image result for oncogenes cancer growth">
            <a:extLst>
              <a:ext uri="{FF2B5EF4-FFF2-40B4-BE49-F238E27FC236}">
                <a16:creationId xmlns:a16="http://schemas.microsoft.com/office/drawing/2014/main" id="{DEAC0B4C-E2DE-45C4-93B2-3401A008746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509400"/>
            <a:ext cx="5658431" cy="226847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https://i.imgur.com/5Myb6x6.gif">
            <a:extLst>
              <a:ext uri="{FF2B5EF4-FFF2-40B4-BE49-F238E27FC236}">
                <a16:creationId xmlns:a16="http://schemas.microsoft.com/office/drawing/2014/main" id="{21DA0F77-13E0-484E-8AF5-6D4C40802C32}"/>
              </a:ext>
            </a:extLst>
          </p:cNvPr>
          <p:cNvPicPr>
            <a:picLocks noChangeAspect="1" noChangeArrowheads="1" noCrop="1"/>
          </p:cNvPicPr>
          <p:nvPr/>
        </p:nvPicPr>
        <p:blipFill>
          <a:blip r:embed="rId6">
            <a:extLst>
              <a:ext uri="{28A0092B-C50C-407E-A947-70E740481C1C}">
                <a14:useLocalDpi xmlns:a14="http://schemas.microsoft.com/office/drawing/2010/main" val="0"/>
              </a:ext>
            </a:extLst>
          </a:blip>
          <a:srcRect/>
          <a:stretch>
            <a:fillRect/>
          </a:stretch>
        </p:blipFill>
        <p:spPr bwMode="auto">
          <a:xfrm>
            <a:off x="4477158" y="2720866"/>
            <a:ext cx="2657051" cy="14960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7228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85C86-4953-4F7B-AA74-56DC2F8132AD}"/>
              </a:ext>
            </a:extLst>
          </p:cNvPr>
          <p:cNvSpPr>
            <a:spLocks noGrp="1"/>
          </p:cNvSpPr>
          <p:nvPr>
            <p:ph type="title"/>
          </p:nvPr>
        </p:nvSpPr>
        <p:spPr/>
        <p:txBody>
          <a:bodyPr/>
          <a:lstStyle/>
          <a:p>
            <a:r>
              <a:rPr lang="en-US" dirty="0"/>
              <a:t>Announcements</a:t>
            </a:r>
          </a:p>
        </p:txBody>
      </p:sp>
      <p:sp>
        <p:nvSpPr>
          <p:cNvPr id="3" name="Content Placeholder 2">
            <a:extLst>
              <a:ext uri="{FF2B5EF4-FFF2-40B4-BE49-F238E27FC236}">
                <a16:creationId xmlns:a16="http://schemas.microsoft.com/office/drawing/2014/main" id="{9C4493C7-C777-47BB-B31E-449D7D31F378}"/>
              </a:ext>
            </a:extLst>
          </p:cNvPr>
          <p:cNvSpPr>
            <a:spLocks noGrp="1"/>
          </p:cNvSpPr>
          <p:nvPr>
            <p:ph idx="1"/>
          </p:nvPr>
        </p:nvSpPr>
        <p:spPr>
          <a:xfrm>
            <a:off x="838200" y="1825625"/>
            <a:ext cx="10515600" cy="4351338"/>
          </a:xfrm>
        </p:spPr>
        <p:txBody>
          <a:bodyPr/>
          <a:lstStyle/>
          <a:p>
            <a:r>
              <a:rPr lang="en-US" dirty="0"/>
              <a:t>Switching </a:t>
            </a:r>
            <a:r>
              <a:rPr lang="en-US" dirty="0" err="1"/>
              <a:t>subteams</a:t>
            </a:r>
            <a:endParaRPr lang="en-US" dirty="0"/>
          </a:p>
          <a:p>
            <a:pPr lvl="1"/>
            <a:r>
              <a:rPr lang="en-US" dirty="0"/>
              <a:t>Pre-</a:t>
            </a:r>
            <a:r>
              <a:rPr lang="en-US" dirty="0" err="1"/>
              <a:t>reqs</a:t>
            </a:r>
            <a:r>
              <a:rPr lang="en-US" dirty="0"/>
              <a:t> still stand!</a:t>
            </a:r>
          </a:p>
          <a:p>
            <a:r>
              <a:rPr lang="en-US" dirty="0"/>
              <a:t>Update us on your summer plans</a:t>
            </a:r>
          </a:p>
          <a:p>
            <a:r>
              <a:rPr lang="en-US" altLang="ja-JP" dirty="0"/>
              <a:t>Project development</a:t>
            </a:r>
            <a:endParaRPr lang="en-US" dirty="0"/>
          </a:p>
          <a:p>
            <a:r>
              <a:rPr lang="en-US" dirty="0"/>
              <a:t>Canvas page!</a:t>
            </a:r>
          </a:p>
          <a:p>
            <a:pPr lvl="1"/>
            <a:r>
              <a:rPr lang="en-US" dirty="0"/>
              <a:t>Everyone is included in case we have announcements. </a:t>
            </a:r>
          </a:p>
        </p:txBody>
      </p:sp>
    </p:spTree>
    <p:extLst>
      <p:ext uri="{BB962C8B-B14F-4D97-AF65-F5344CB8AC3E}">
        <p14:creationId xmlns:p14="http://schemas.microsoft.com/office/powerpoint/2010/main" val="30033136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B4438-93B9-43CA-836B-C2EC10302F8A}"/>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56BCB983-81BF-4A96-9B5E-65AC75FDEB19}"/>
              </a:ext>
            </a:extLst>
          </p:cNvPr>
          <p:cNvSpPr>
            <a:spLocks noGrp="1"/>
          </p:cNvSpPr>
          <p:nvPr>
            <p:ph idx="1"/>
          </p:nvPr>
        </p:nvSpPr>
        <p:spPr/>
        <p:txBody>
          <a:bodyPr>
            <a:normAutofit/>
          </a:bodyPr>
          <a:lstStyle/>
          <a:p>
            <a:r>
              <a:rPr lang="en-US" sz="1800" dirty="0"/>
              <a:t>Microfluidics</a:t>
            </a:r>
          </a:p>
          <a:p>
            <a:pPr lvl="1"/>
            <a:r>
              <a:rPr lang="en-US" sz="1400" dirty="0"/>
              <a:t>Fluid dynamics to model liquid behavior- mixing</a:t>
            </a:r>
          </a:p>
          <a:p>
            <a:pPr lvl="1"/>
            <a:r>
              <a:rPr lang="en-US" sz="1400" dirty="0"/>
              <a:t>Parameters that we have to change – ex. Diameter of tubing, volume of syringe, media type, pH, viscosity,</a:t>
            </a:r>
          </a:p>
          <a:p>
            <a:pPr lvl="1"/>
            <a:r>
              <a:rPr lang="en-US" sz="1400" dirty="0"/>
              <a:t>Relative concentrations</a:t>
            </a:r>
          </a:p>
          <a:p>
            <a:r>
              <a:rPr lang="en-US" sz="1800" dirty="0"/>
              <a:t>Protein/Gene modeling</a:t>
            </a:r>
          </a:p>
          <a:p>
            <a:pPr lvl="1"/>
            <a:r>
              <a:rPr lang="en-US" sz="1400" dirty="0"/>
              <a:t>Transcription factors: number of active TFs in healthy vs. malignant</a:t>
            </a:r>
          </a:p>
          <a:p>
            <a:pPr lvl="1"/>
            <a:r>
              <a:rPr lang="en-US" sz="1400" dirty="0"/>
              <a:t>How </a:t>
            </a:r>
            <a:r>
              <a:rPr lang="en-US" sz="1400" dirty="0" err="1"/>
              <a:t>many,what</a:t>
            </a:r>
            <a:r>
              <a:rPr lang="en-US" sz="1400" dirty="0"/>
              <a:t>, proteins: quantities, interaction behavior, </a:t>
            </a:r>
          </a:p>
          <a:p>
            <a:pPr lvl="1"/>
            <a:r>
              <a:rPr lang="en-US" sz="1400" dirty="0"/>
              <a:t>Signaling: mutated proteins vs. non-mutated</a:t>
            </a:r>
          </a:p>
          <a:p>
            <a:pPr lvl="1"/>
            <a:endParaRPr lang="en-US" sz="1400" dirty="0"/>
          </a:p>
        </p:txBody>
      </p:sp>
    </p:spTree>
    <p:extLst>
      <p:ext uri="{BB962C8B-B14F-4D97-AF65-F5344CB8AC3E}">
        <p14:creationId xmlns:p14="http://schemas.microsoft.com/office/powerpoint/2010/main" val="37939509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CE7A69-7B71-4857-B666-54150C9E03A1}"/>
              </a:ext>
            </a:extLst>
          </p:cNvPr>
          <p:cNvSpPr>
            <a:spLocks noGrp="1"/>
          </p:cNvSpPr>
          <p:nvPr>
            <p:ph type="title"/>
          </p:nvPr>
        </p:nvSpPr>
        <p:spPr/>
        <p:txBody>
          <a:bodyPr anchor="ctr"/>
          <a:lstStyle/>
          <a:p>
            <a:pPr algn="ctr">
              <a:lnSpc>
                <a:spcPct val="100000"/>
              </a:lnSpc>
            </a:pPr>
            <a:r>
              <a:rPr lang="en-US" dirty="0"/>
              <a:t> </a:t>
            </a:r>
            <a:r>
              <a:rPr lang="en-US" sz="7200" dirty="0">
                <a:latin typeface="Vivaldi" panose="03020602050506090804" pitchFamily="66" charset="0"/>
              </a:rPr>
              <a:t>Why</a:t>
            </a:r>
            <a:r>
              <a:rPr lang="en-US" dirty="0"/>
              <a:t> simulations?</a:t>
            </a:r>
          </a:p>
        </p:txBody>
      </p:sp>
      <p:sp>
        <p:nvSpPr>
          <p:cNvPr id="3" name="Text Placeholder 2">
            <a:extLst>
              <a:ext uri="{FF2B5EF4-FFF2-40B4-BE49-F238E27FC236}">
                <a16:creationId xmlns:a16="http://schemas.microsoft.com/office/drawing/2014/main" id="{6203A6D4-C5E9-4B73-B817-E1E7A002690D}"/>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349259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660EE-4594-4DEF-A396-A89DFAEBB1FD}"/>
              </a:ext>
            </a:extLst>
          </p:cNvPr>
          <p:cNvSpPr>
            <a:spLocks noGrp="1"/>
          </p:cNvSpPr>
          <p:nvPr>
            <p:ph type="title"/>
          </p:nvPr>
        </p:nvSpPr>
        <p:spPr/>
        <p:txBody>
          <a:bodyPr/>
          <a:lstStyle/>
          <a:p>
            <a:r>
              <a:rPr lang="en-US" dirty="0"/>
              <a:t>Class Philosophy</a:t>
            </a:r>
          </a:p>
        </p:txBody>
      </p:sp>
      <p:sp>
        <p:nvSpPr>
          <p:cNvPr id="3" name="Content Placeholder 2">
            <a:extLst>
              <a:ext uri="{FF2B5EF4-FFF2-40B4-BE49-F238E27FC236}">
                <a16:creationId xmlns:a16="http://schemas.microsoft.com/office/drawing/2014/main" id="{ABE657E8-91B0-4F90-8189-289F9CA148EB}"/>
              </a:ext>
            </a:extLst>
          </p:cNvPr>
          <p:cNvSpPr>
            <a:spLocks noGrp="1"/>
          </p:cNvSpPr>
          <p:nvPr>
            <p:ph idx="1"/>
          </p:nvPr>
        </p:nvSpPr>
        <p:spPr/>
        <p:txBody>
          <a:bodyPr>
            <a:normAutofit fontScale="70000" lnSpcReduction="20000"/>
          </a:bodyPr>
          <a:lstStyle/>
          <a:p>
            <a:r>
              <a:rPr lang="en-US" dirty="0"/>
              <a:t>Don’t be afraid to ask questions – anytime</a:t>
            </a:r>
          </a:p>
          <a:p>
            <a:pPr lvl="1"/>
            <a:r>
              <a:rPr lang="en-US" dirty="0"/>
              <a:t>You can interrupt me anytime</a:t>
            </a:r>
          </a:p>
          <a:p>
            <a:r>
              <a:rPr lang="en-US" dirty="0"/>
              <a:t>This is a reading, math, programming, and common sense class</a:t>
            </a:r>
          </a:p>
          <a:p>
            <a:r>
              <a:rPr lang="en-US" dirty="0"/>
              <a:t>We are a pro-device class</a:t>
            </a:r>
          </a:p>
          <a:p>
            <a:pPr lvl="1"/>
            <a:r>
              <a:rPr lang="en-US" dirty="0"/>
              <a:t>You’re all adults, you know how to pay attention</a:t>
            </a:r>
          </a:p>
          <a:p>
            <a:r>
              <a:rPr lang="en-US" dirty="0"/>
              <a:t>Think flexibly</a:t>
            </a:r>
          </a:p>
          <a:p>
            <a:pPr lvl="1"/>
            <a:r>
              <a:rPr lang="en-US" dirty="0"/>
              <a:t>Computational simulations of biology is literally taking two ends of a spectrum</a:t>
            </a:r>
          </a:p>
          <a:p>
            <a:r>
              <a:rPr lang="en-US" dirty="0"/>
              <a:t>Don’t be afraid to ask questions</a:t>
            </a:r>
          </a:p>
          <a:p>
            <a:pPr lvl="1"/>
            <a:r>
              <a:rPr lang="en-US" dirty="0"/>
              <a:t>Seriously. This is not an easy topic. We are covering topics from BIOEN 336,423,424,485.</a:t>
            </a:r>
          </a:p>
        </p:txBody>
      </p:sp>
    </p:spTree>
    <p:extLst>
      <p:ext uri="{BB962C8B-B14F-4D97-AF65-F5344CB8AC3E}">
        <p14:creationId xmlns:p14="http://schemas.microsoft.com/office/powerpoint/2010/main" val="853823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E34A3-D411-4163-95AE-1498C5BDF0CF}"/>
              </a:ext>
            </a:extLst>
          </p:cNvPr>
          <p:cNvSpPr>
            <a:spLocks noGrp="1"/>
          </p:cNvSpPr>
          <p:nvPr>
            <p:ph type="title"/>
          </p:nvPr>
        </p:nvSpPr>
        <p:spPr/>
        <p:txBody>
          <a:bodyPr/>
          <a:lstStyle/>
          <a:p>
            <a:r>
              <a:rPr lang="en-US" dirty="0"/>
              <a:t>Today’s Goals</a:t>
            </a:r>
          </a:p>
        </p:txBody>
      </p:sp>
      <p:sp>
        <p:nvSpPr>
          <p:cNvPr id="3" name="Content Placeholder 2">
            <a:extLst>
              <a:ext uri="{FF2B5EF4-FFF2-40B4-BE49-F238E27FC236}">
                <a16:creationId xmlns:a16="http://schemas.microsoft.com/office/drawing/2014/main" id="{C17F448F-7D1F-41AA-BEC0-7846FAE29DFC}"/>
              </a:ext>
            </a:extLst>
          </p:cNvPr>
          <p:cNvSpPr>
            <a:spLocks noGrp="1"/>
          </p:cNvSpPr>
          <p:nvPr>
            <p:ph idx="1"/>
          </p:nvPr>
        </p:nvSpPr>
        <p:spPr>
          <a:xfrm>
            <a:off x="838200" y="1825625"/>
            <a:ext cx="10515600" cy="4351338"/>
          </a:xfrm>
        </p:spPr>
        <p:txBody>
          <a:bodyPr/>
          <a:lstStyle/>
          <a:p>
            <a:r>
              <a:rPr lang="en-US" dirty="0"/>
              <a:t>What are Simulations?</a:t>
            </a:r>
          </a:p>
          <a:p>
            <a:r>
              <a:rPr lang="en-US" dirty="0"/>
              <a:t>What questions are simulations </a:t>
            </a:r>
            <a:r>
              <a:rPr lang="en-US" b="1" dirty="0"/>
              <a:t>poking at</a:t>
            </a:r>
            <a:r>
              <a:rPr lang="en-US" dirty="0"/>
              <a:t>? </a:t>
            </a:r>
          </a:p>
          <a:p>
            <a:pPr>
              <a:lnSpc>
                <a:spcPct val="100000"/>
              </a:lnSpc>
            </a:pPr>
            <a:r>
              <a:rPr lang="en-US" dirty="0"/>
              <a:t> </a:t>
            </a:r>
            <a:r>
              <a:rPr lang="en-US" sz="3600" dirty="0">
                <a:latin typeface="Vivaldi" panose="03020602050506090804" pitchFamily="66" charset="0"/>
              </a:rPr>
              <a:t>Why</a:t>
            </a:r>
            <a:r>
              <a:rPr lang="en-US" dirty="0"/>
              <a:t> simulations?</a:t>
            </a:r>
          </a:p>
        </p:txBody>
      </p:sp>
      <p:pic>
        <p:nvPicPr>
          <p:cNvPr id="7" name="Picture 6" descr="A picture containing clipart&#10;&#10;Description generated with high confidence">
            <a:extLst>
              <a:ext uri="{FF2B5EF4-FFF2-40B4-BE49-F238E27FC236}">
                <a16:creationId xmlns:a16="http://schemas.microsoft.com/office/drawing/2014/main" id="{6BCCD73C-023F-4E3E-A5D9-A548AF5F9EF6}"/>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8006267" y="2462764"/>
            <a:ext cx="1951773" cy="1099121"/>
          </a:xfrm>
          <a:prstGeom prst="rect">
            <a:avLst/>
          </a:prstGeom>
        </p:spPr>
      </p:pic>
    </p:spTree>
    <p:extLst>
      <p:ext uri="{BB962C8B-B14F-4D97-AF65-F5344CB8AC3E}">
        <p14:creationId xmlns:p14="http://schemas.microsoft.com/office/powerpoint/2010/main" val="1384798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9332C-4779-49B3-AB68-9915F3DDA6BC}"/>
              </a:ext>
            </a:extLst>
          </p:cNvPr>
          <p:cNvSpPr>
            <a:spLocks noGrp="1"/>
          </p:cNvSpPr>
          <p:nvPr>
            <p:ph type="title"/>
          </p:nvPr>
        </p:nvSpPr>
        <p:spPr/>
        <p:txBody>
          <a:bodyPr anchor="ctr"/>
          <a:lstStyle/>
          <a:p>
            <a:pPr algn="ctr"/>
            <a:r>
              <a:rPr lang="en-US" dirty="0"/>
              <a:t>What are Simulations?</a:t>
            </a:r>
          </a:p>
        </p:txBody>
      </p:sp>
      <p:sp>
        <p:nvSpPr>
          <p:cNvPr id="6" name="Text Placeholder 5">
            <a:extLst>
              <a:ext uri="{FF2B5EF4-FFF2-40B4-BE49-F238E27FC236}">
                <a16:creationId xmlns:a16="http://schemas.microsoft.com/office/drawing/2014/main" id="{E39A8F2C-528D-4117-942F-055DD95E3B8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1037028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6CF6B-A02E-4E7E-A77C-242D16EF5C94}"/>
              </a:ext>
            </a:extLst>
          </p:cNvPr>
          <p:cNvSpPr>
            <a:spLocks noGrp="1"/>
          </p:cNvSpPr>
          <p:nvPr>
            <p:ph type="title"/>
          </p:nvPr>
        </p:nvSpPr>
        <p:spPr/>
        <p:txBody>
          <a:bodyPr/>
          <a:lstStyle/>
          <a:p>
            <a:r>
              <a:rPr lang="en-US" dirty="0"/>
              <a:t>Wait…. Wasn’t this “modeling”? Or “Computational Biology”???</a:t>
            </a:r>
          </a:p>
        </p:txBody>
      </p:sp>
      <p:sp>
        <p:nvSpPr>
          <p:cNvPr id="3" name="Text Placeholder 2">
            <a:extLst>
              <a:ext uri="{FF2B5EF4-FFF2-40B4-BE49-F238E27FC236}">
                <a16:creationId xmlns:a16="http://schemas.microsoft.com/office/drawing/2014/main" id="{26159AF1-7020-46FF-8552-F79590C0EDFD}"/>
              </a:ext>
            </a:extLst>
          </p:cNvPr>
          <p:cNvSpPr>
            <a:spLocks noGrp="1"/>
          </p:cNvSpPr>
          <p:nvPr>
            <p:ph type="body" idx="1"/>
          </p:nvPr>
        </p:nvSpPr>
        <p:spPr/>
        <p:txBody>
          <a:bodyPr/>
          <a:lstStyle/>
          <a:p>
            <a:r>
              <a:rPr lang="en-US" dirty="0"/>
              <a:t>Or computational modeling or computational simulations or bioinformatics or genomics….</a:t>
            </a:r>
          </a:p>
        </p:txBody>
      </p:sp>
    </p:spTree>
    <p:extLst>
      <p:ext uri="{BB962C8B-B14F-4D97-AF65-F5344CB8AC3E}">
        <p14:creationId xmlns:p14="http://schemas.microsoft.com/office/powerpoint/2010/main" val="16584957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92DA4-2CA6-4D16-BE98-F53FF7FC4BD1}"/>
              </a:ext>
            </a:extLst>
          </p:cNvPr>
          <p:cNvSpPr>
            <a:spLocks noGrp="1"/>
          </p:cNvSpPr>
          <p:nvPr>
            <p:ph type="title"/>
          </p:nvPr>
        </p:nvSpPr>
        <p:spPr/>
        <p:txBody>
          <a:bodyPr/>
          <a:lstStyle/>
          <a:p>
            <a:r>
              <a:rPr lang="en-US" dirty="0"/>
              <a:t>No, you dummy! :D</a:t>
            </a:r>
          </a:p>
        </p:txBody>
      </p:sp>
      <p:sp>
        <p:nvSpPr>
          <p:cNvPr id="3" name="Text Placeholder 2">
            <a:extLst>
              <a:ext uri="{FF2B5EF4-FFF2-40B4-BE49-F238E27FC236}">
                <a16:creationId xmlns:a16="http://schemas.microsoft.com/office/drawing/2014/main" id="{FFC78195-EF6F-461E-8033-5CA6DCBB6A3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0102850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5A0E0-E16B-4F74-93C1-0FFC0096CF4D}"/>
              </a:ext>
            </a:extLst>
          </p:cNvPr>
          <p:cNvSpPr>
            <a:spLocks noGrp="1"/>
          </p:cNvSpPr>
          <p:nvPr>
            <p:ph type="title"/>
          </p:nvPr>
        </p:nvSpPr>
        <p:spPr/>
        <p:txBody>
          <a:bodyPr/>
          <a:lstStyle/>
          <a:p>
            <a:r>
              <a:rPr lang="en-US" dirty="0"/>
              <a:t>Not “modeling” or “</a:t>
            </a:r>
            <a:r>
              <a:rPr lang="en-US" dirty="0" err="1"/>
              <a:t>CompBio</a:t>
            </a:r>
            <a:r>
              <a:rPr lang="en-US" dirty="0"/>
              <a:t>”</a:t>
            </a:r>
          </a:p>
        </p:txBody>
      </p:sp>
      <p:sp>
        <p:nvSpPr>
          <p:cNvPr id="3" name="Content Placeholder 2">
            <a:extLst>
              <a:ext uri="{FF2B5EF4-FFF2-40B4-BE49-F238E27FC236}">
                <a16:creationId xmlns:a16="http://schemas.microsoft.com/office/drawing/2014/main" id="{2B5CD06F-779A-47C7-8DBE-78376D8BCF9A}"/>
              </a:ext>
            </a:extLst>
          </p:cNvPr>
          <p:cNvSpPr>
            <a:spLocks noGrp="1"/>
          </p:cNvSpPr>
          <p:nvPr>
            <p:ph idx="1"/>
          </p:nvPr>
        </p:nvSpPr>
        <p:spPr/>
        <p:txBody>
          <a:bodyPr>
            <a:normAutofit/>
          </a:bodyPr>
          <a:lstStyle/>
          <a:p>
            <a:r>
              <a:rPr lang="en-US" dirty="0"/>
              <a:t>Modeling is too broad</a:t>
            </a:r>
          </a:p>
          <a:p>
            <a:pPr lvl="1"/>
            <a:r>
              <a:rPr lang="en-US" dirty="0"/>
              <a:t>Overlaps with CAD – creating 2D/3D </a:t>
            </a:r>
            <a:br>
              <a:rPr lang="en-US" dirty="0"/>
            </a:br>
            <a:r>
              <a:rPr lang="en-US" dirty="0"/>
              <a:t>representations of objects</a:t>
            </a:r>
          </a:p>
          <a:p>
            <a:r>
              <a:rPr lang="en-US" dirty="0" err="1"/>
              <a:t>CompBio</a:t>
            </a:r>
            <a:r>
              <a:rPr lang="en-US" dirty="0"/>
              <a:t> is too “narrow”</a:t>
            </a:r>
          </a:p>
          <a:p>
            <a:pPr lvl="1"/>
            <a:r>
              <a:rPr lang="en-US" dirty="0"/>
              <a:t>Multiphysics modeling </a:t>
            </a:r>
            <a:br>
              <a:rPr lang="en-US" dirty="0"/>
            </a:br>
            <a:r>
              <a:rPr lang="en-US" dirty="0"/>
              <a:t>(COMSOL/Ansys Modeling) is not </a:t>
            </a:r>
            <a:r>
              <a:rPr lang="en-US" dirty="0" err="1"/>
              <a:t>CompBio</a:t>
            </a:r>
            <a:endParaRPr lang="en-US" dirty="0"/>
          </a:p>
        </p:txBody>
      </p:sp>
      <p:pic>
        <p:nvPicPr>
          <p:cNvPr id="1026" name="Picture 2" descr="Image result for CAD model">
            <a:extLst>
              <a:ext uri="{FF2B5EF4-FFF2-40B4-BE49-F238E27FC236}">
                <a16:creationId xmlns:a16="http://schemas.microsoft.com/office/drawing/2014/main" id="{88185BCB-18A1-4CB8-9743-EE970DADCB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01263" y="1825625"/>
            <a:ext cx="3796833" cy="203486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COMSOL model">
            <a:extLst>
              <a:ext uri="{FF2B5EF4-FFF2-40B4-BE49-F238E27FC236}">
                <a16:creationId xmlns:a16="http://schemas.microsoft.com/office/drawing/2014/main" id="{2174D044-8BDC-45B8-B73B-B707E235F8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96559" y="4153370"/>
            <a:ext cx="3001537" cy="20235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04384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5A0E0-E16B-4F74-93C1-0FFC0096CF4D}"/>
              </a:ext>
            </a:extLst>
          </p:cNvPr>
          <p:cNvSpPr>
            <a:spLocks noGrp="1"/>
          </p:cNvSpPr>
          <p:nvPr>
            <p:ph type="title"/>
          </p:nvPr>
        </p:nvSpPr>
        <p:spPr/>
        <p:txBody>
          <a:bodyPr/>
          <a:lstStyle/>
          <a:p>
            <a:r>
              <a:rPr lang="en-US" dirty="0"/>
              <a:t>Ok Yoshi…. Then what is a “Simulation?”</a:t>
            </a:r>
          </a:p>
        </p:txBody>
      </p:sp>
      <p:sp>
        <p:nvSpPr>
          <p:cNvPr id="3" name="Content Placeholder 2">
            <a:extLst>
              <a:ext uri="{FF2B5EF4-FFF2-40B4-BE49-F238E27FC236}">
                <a16:creationId xmlns:a16="http://schemas.microsoft.com/office/drawing/2014/main" id="{2B5CD06F-779A-47C7-8DBE-78376D8BCF9A}"/>
              </a:ext>
            </a:extLst>
          </p:cNvPr>
          <p:cNvSpPr>
            <a:spLocks noGrp="1"/>
          </p:cNvSpPr>
          <p:nvPr>
            <p:ph idx="1"/>
          </p:nvPr>
        </p:nvSpPr>
        <p:spPr>
          <a:xfrm>
            <a:off x="838200" y="1825625"/>
            <a:ext cx="10515600" cy="3248793"/>
          </a:xfrm>
        </p:spPr>
        <p:txBody>
          <a:bodyPr>
            <a:normAutofit/>
          </a:bodyPr>
          <a:lstStyle/>
          <a:p>
            <a:r>
              <a:rPr lang="en-US" dirty="0"/>
              <a:t>We build </a:t>
            </a:r>
            <a:r>
              <a:rPr lang="en-US" dirty="0">
                <a:solidFill>
                  <a:srgbClr val="FF0000"/>
                </a:solidFill>
              </a:rPr>
              <a:t>computational models </a:t>
            </a:r>
            <a:r>
              <a:rPr lang="en-US" dirty="0"/>
              <a:t>in order to </a:t>
            </a:r>
            <a:r>
              <a:rPr lang="en-US" dirty="0">
                <a:solidFill>
                  <a:srgbClr val="FF0000"/>
                </a:solidFill>
              </a:rPr>
              <a:t>simulate real systems</a:t>
            </a:r>
            <a:r>
              <a:rPr lang="en-US" dirty="0"/>
              <a:t>, to get data</a:t>
            </a:r>
          </a:p>
          <a:p>
            <a:pPr lvl="1"/>
            <a:r>
              <a:rPr lang="en-US" dirty="0"/>
              <a:t>Just like a physical experiment, our ultimate goal is to get data from an “experiment”….</a:t>
            </a:r>
          </a:p>
          <a:p>
            <a:pPr lvl="1"/>
            <a:r>
              <a:rPr lang="en-US" dirty="0"/>
              <a:t>But we need a “thing”, a </a:t>
            </a:r>
            <a:r>
              <a:rPr lang="en-US" dirty="0">
                <a:solidFill>
                  <a:srgbClr val="FF0000"/>
                </a:solidFill>
              </a:rPr>
              <a:t>model</a:t>
            </a:r>
            <a:r>
              <a:rPr lang="en-US" dirty="0"/>
              <a:t>, to run an experiment on!</a:t>
            </a:r>
          </a:p>
        </p:txBody>
      </p:sp>
      <p:sp>
        <p:nvSpPr>
          <p:cNvPr id="6" name="TextBox 5">
            <a:extLst>
              <a:ext uri="{FF2B5EF4-FFF2-40B4-BE49-F238E27FC236}">
                <a16:creationId xmlns:a16="http://schemas.microsoft.com/office/drawing/2014/main" id="{14128E80-CDA0-4174-86D5-49B15F120204}"/>
              </a:ext>
            </a:extLst>
          </p:cNvPr>
          <p:cNvSpPr txBox="1"/>
          <p:nvPr/>
        </p:nvSpPr>
        <p:spPr>
          <a:xfrm>
            <a:off x="2478594" y="5194998"/>
            <a:ext cx="6986953" cy="1815882"/>
          </a:xfrm>
          <a:prstGeom prst="rect">
            <a:avLst/>
          </a:prstGeom>
          <a:noFill/>
        </p:spPr>
        <p:txBody>
          <a:bodyPr wrap="square" rtlCol="0">
            <a:spAutoFit/>
          </a:bodyPr>
          <a:lstStyle/>
          <a:p>
            <a:pPr algn="ctr"/>
            <a:r>
              <a:rPr lang="en-US" sz="2800" dirty="0">
                <a:latin typeface="Abel" panose="02000506030000020004" pitchFamily="2" charset="0"/>
              </a:rPr>
              <a:t>“It takes 364 days to build your model or program, and 1 day to actually run the experiment” </a:t>
            </a:r>
            <a:br>
              <a:rPr lang="en-US" sz="2800" dirty="0">
                <a:latin typeface="Abel" panose="02000506030000020004" pitchFamily="2" charset="0"/>
              </a:rPr>
            </a:br>
            <a:r>
              <a:rPr lang="en-US" sz="2400" dirty="0">
                <a:latin typeface="Abel" panose="02000506030000020004" pitchFamily="2" charset="0"/>
              </a:rPr>
              <a:t>– Prof. </a:t>
            </a:r>
            <a:r>
              <a:rPr lang="en-US" sz="2400" dirty="0" err="1">
                <a:latin typeface="Abel" panose="02000506030000020004" pitchFamily="2" charset="0"/>
              </a:rPr>
              <a:t>Sauro</a:t>
            </a:r>
            <a:r>
              <a:rPr lang="en-US" sz="2400" dirty="0">
                <a:latin typeface="Abel" panose="02000506030000020004" pitchFamily="2" charset="0"/>
              </a:rPr>
              <a:t>, circa Spring, 2017</a:t>
            </a:r>
          </a:p>
          <a:p>
            <a:pPr algn="ctr"/>
            <a:endParaRPr lang="en-US" sz="2800" dirty="0">
              <a:latin typeface="Abel" panose="02000506030000020004" pitchFamily="2" charset="0"/>
            </a:endParaRPr>
          </a:p>
        </p:txBody>
      </p:sp>
    </p:spTree>
    <p:extLst>
      <p:ext uri="{BB962C8B-B14F-4D97-AF65-F5344CB8AC3E}">
        <p14:creationId xmlns:p14="http://schemas.microsoft.com/office/powerpoint/2010/main" val="16482159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15802</TotalTime>
  <Words>756</Words>
  <Application>Microsoft Office PowerPoint</Application>
  <PresentationFormat>Widescreen</PresentationFormat>
  <Paragraphs>82</Paragraphs>
  <Slides>21</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inherit</vt:lpstr>
      <vt:lpstr>游ゴシック</vt:lpstr>
      <vt:lpstr>Abel</vt:lpstr>
      <vt:lpstr>Arial</vt:lpstr>
      <vt:lpstr>Calibri</vt:lpstr>
      <vt:lpstr>Times New Roman</vt:lpstr>
      <vt:lpstr>Vivaldi</vt:lpstr>
      <vt:lpstr>Office Theme</vt:lpstr>
      <vt:lpstr>Intro to Simulations</vt:lpstr>
      <vt:lpstr>Announcements</vt:lpstr>
      <vt:lpstr>Class Philosophy</vt:lpstr>
      <vt:lpstr>Today’s Goals</vt:lpstr>
      <vt:lpstr>What are Simulations?</vt:lpstr>
      <vt:lpstr>Wait…. Wasn’t this “modeling”? Or “Computational Biology”???</vt:lpstr>
      <vt:lpstr>No, you dummy! :D</vt:lpstr>
      <vt:lpstr>Not “modeling” or “CompBio”</vt:lpstr>
      <vt:lpstr>Ok Yoshi…. Then what is a “Simulation?”</vt:lpstr>
      <vt:lpstr>PowerPoint Presentation</vt:lpstr>
      <vt:lpstr>PowerPoint Presentation</vt:lpstr>
      <vt:lpstr>A simulation</vt:lpstr>
      <vt:lpstr>What questions are we solving poking at?</vt:lpstr>
      <vt:lpstr>PowerPoint Presentation</vt:lpstr>
      <vt:lpstr>PowerPoint Presentation</vt:lpstr>
      <vt:lpstr>PowerPoint Presentation</vt:lpstr>
      <vt:lpstr>PowerPoint Presentation</vt:lpstr>
      <vt:lpstr>PowerPoint Presentation</vt:lpstr>
      <vt:lpstr>PowerPoint Presentation</vt:lpstr>
      <vt:lpstr>Questions</vt:lpstr>
      <vt:lpstr> Why simulations?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 to Software</dc:title>
  <dc:creator>Andrew Hu</dc:creator>
  <cp:lastModifiedBy>Yoshi Goto</cp:lastModifiedBy>
  <cp:revision>118</cp:revision>
  <dcterms:created xsi:type="dcterms:W3CDTF">2018-03-13T02:10:49Z</dcterms:created>
  <dcterms:modified xsi:type="dcterms:W3CDTF">2018-04-06T05:34:43Z</dcterms:modified>
</cp:coreProperties>
</file>

<file path=docProps/thumbnail.jpeg>
</file>